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embeddedFontLst>
    <p:embeddedFont>
      <p:font typeface="Malgun Gothic" panose="020B0503020000020004" pitchFamily="50" charset="-127"/>
      <p:regular r:id="rId24"/>
      <p:bold r:id="rId25"/>
    </p:embeddedFont>
    <p:embeddedFont>
      <p:font typeface="Arial Black" panose="020B0A0402010202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gqRam1/oN3YqcQ3qLFJ1kvU7+k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7CA576-ECE2-470A-9983-7AC15A03C944}">
  <a:tblStyle styleId="{867CA576-ECE2-470A-9983-7AC15A03C9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53" autoAdjust="0"/>
  </p:normalViewPr>
  <p:slideViewPr>
    <p:cSldViewPr snapToGrid="0">
      <p:cViewPr varScale="1">
        <p:scale>
          <a:sx n="100" d="100"/>
          <a:sy n="100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3227e6f52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561" name="Google Shape;561;g13227e6f52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227e6f52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571" name="Google Shape;571;g13227e6f52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2acf08557_3_1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581" name="Google Shape;581;g132acf08557_3_1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3227e6f526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590" name="Google Shape;590;g13227e6f526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227e6f526_3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1" name="Google Shape;631;g13227e6f526_3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3227e6f526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641" name="Google Shape;641;g13227e6f526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3227e6f526_3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652" name="Google Shape;652;g13227e6f526_3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3227e6f526_3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677" name="Google Shape;677;g13227e6f526_3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2acf08557_3_1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690" name="Google Shape;690;g132acf08557_3_1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699" name="Google Shape;6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2acf08557_3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244" name="Google Shape;244;g132acf08557_3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2acf08557_3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260" name="Google Shape;260;g132acf08557_3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2acf08557_3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27" name="Google Shape;327;g132acf08557_3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2acf0855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8" name="Google Shape;378;g132acf0855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f2ec77f7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387" name="Google Shape;387;g12f2ec77f7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2acf08557_3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448" name="Google Shape;448;g132acf08557_3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2acf08557_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488" name="Google Shape;488;g132acf08557_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2acf08557_3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534" name="Google Shape;534;g132acf08557_3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2acf08557_3_79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132acf08557_3_791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g132acf08557_3_79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132acf08557_3_79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132acf08557_3_79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2acf08557_3_7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132acf08557_3_7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132acf08557_3_79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32acf08557_3_79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132acf08557_3_79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2acf08557_3_803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32acf08557_3_803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132acf08557_3_80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32acf08557_3_80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132acf08557_3_80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2acf08557_3_8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32acf08557_3_80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132acf08557_3_80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132acf08557_3_80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32acf08557_3_80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132acf08557_3_80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2acf08557_3_8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132acf08557_3_8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132acf08557_3_8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600" cy="3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132acf08557_3_8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132acf08557_3_8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132acf08557_3_8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132acf08557_3_8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132acf08557_3_8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2acf08557_3_8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132acf08557_3_8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32acf08557_3_8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32acf08557_3_8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2acf08557_3_8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32acf08557_3_8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132acf08557_3_8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2acf08557_3_8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32acf08557_3_8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g132acf08557_3_8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g132acf08557_3_8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32acf08557_3_83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132acf08557_3_83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2acf08557_3_8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4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32acf08557_3_8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132acf08557_3_8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4" name="Google Shape;144;g132acf08557_3_84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32acf08557_3_84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132acf08557_3_84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2acf08557_3_8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132acf08557_3_848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132acf08557_3_84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132acf08557_3_84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132acf08557_3_84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acf08557_3_854"/>
          <p:cNvSpPr txBox="1">
            <a:spLocks noGrp="1"/>
          </p:cNvSpPr>
          <p:nvPr>
            <p:ph type="title"/>
          </p:nvPr>
        </p:nvSpPr>
        <p:spPr>
          <a:xfrm rot="5400000">
            <a:off x="7133400" y="1956624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132acf08557_3_85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6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132acf08557_3_85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132acf08557_3_85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132acf08557_3_8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2acf08557_3_96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132acf08557_3_96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g132acf08557_3_9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132acf08557_3_9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132acf08557_3_9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2acf08557_3_9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132acf08557_3_9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132acf08557_3_9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132acf08557_3_9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132acf08557_3_9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2acf08557_3_97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132acf08557_3_97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g132acf08557_3_9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132acf08557_3_9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132acf08557_3_9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2acf08557_3_9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132acf08557_3_9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g132acf08557_3_98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g132acf08557_3_9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132acf08557_3_9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132acf08557_3_9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2acf08557_3_98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132acf08557_3_98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3" name="Google Shape;193;g132acf08557_3_98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g132acf08557_3_98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5" name="Google Shape;195;g132acf08557_3_98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g132acf08557_3_9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132acf08557_3_9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132acf08557_3_9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2acf08557_3_9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132acf08557_3_9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g132acf08557_3_9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132acf08557_3_9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2acf08557_3_10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132acf08557_3_10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132acf08557_3_10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2acf08557_3_100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132acf08557_3_100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1" name="Google Shape;211;g132acf08557_3_100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2" name="Google Shape;212;g132acf08557_3_10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132acf08557_3_10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132acf08557_3_10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2acf08557_3_10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132acf08557_3_10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g132acf08557_3_10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g132acf08557_3_10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132acf08557_3_10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132acf08557_3_10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2acf08557_3_10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132acf08557_3_102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g132acf08557_3_10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132acf08557_3_10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132acf08557_3_10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2acf08557_3_102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g132acf08557_3_102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g132acf08557_3_10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g132acf08557_3_10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132acf08557_3_10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2acf08557_3_7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g132acf08557_3_7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7" name="Google Shape;87;g132acf08557_3_78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8" name="Google Shape;88;g132acf08557_3_78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9" name="Google Shape;89;g132acf08557_3_78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2acf08557_3_9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g132acf08557_3_9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2" name="Google Shape;162;g132acf08557_3_9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3" name="Google Shape;163;g132acf08557_3_9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4" name="Google Shape;164;g132acf08557_3_9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1"/>
          <p:cNvCxnSpPr/>
          <p:nvPr/>
        </p:nvCxnSpPr>
        <p:spPr>
          <a:xfrm>
            <a:off x="677186" y="3745067"/>
            <a:ext cx="10837628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" name="Google Shape;239;p1"/>
          <p:cNvSpPr txBox="1">
            <a:spLocks noGrp="1"/>
          </p:cNvSpPr>
          <p:nvPr>
            <p:ph type="ctrTitle"/>
          </p:nvPr>
        </p:nvSpPr>
        <p:spPr>
          <a:xfrm>
            <a:off x="1523998" y="120358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Digital Asset </a:t>
            </a:r>
            <a:br>
              <a:rPr lang="en-US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Custody Service</a:t>
            </a:r>
            <a:endParaRPr/>
          </a:p>
        </p:txBody>
      </p:sp>
      <p:sp>
        <p:nvSpPr>
          <p:cNvPr id="240" name="Google Shape;240;p1"/>
          <p:cNvSpPr txBox="1"/>
          <p:nvPr/>
        </p:nvSpPr>
        <p:spPr>
          <a:xfrm>
            <a:off x="8315433" y="3925233"/>
            <a:ext cx="3199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"/>
          <p:cNvSpPr txBox="1"/>
          <p:nvPr/>
        </p:nvSpPr>
        <p:spPr>
          <a:xfrm>
            <a:off x="8315433" y="4232989"/>
            <a:ext cx="3261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Haechan Lee</a:t>
            </a:r>
            <a:endParaRPr sz="2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Nguyen, Van Tu</a:t>
            </a:r>
            <a:endParaRPr sz="2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Minji Choi</a:t>
            </a:r>
            <a:endParaRPr sz="2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Jeongheon Kim</a:t>
            </a:r>
            <a:endParaRPr sz="2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227e6f526_4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Implementation Details</a:t>
            </a:r>
            <a:endParaRPr sz="2400"/>
          </a:p>
        </p:txBody>
      </p:sp>
      <p:cxnSp>
        <p:nvCxnSpPr>
          <p:cNvPr id="564" name="Google Shape;564;g13227e6f526_4_0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5" name="Google Shape;565;g13227e6f526_4_0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cxnSp>
        <p:nvCxnSpPr>
          <p:cNvPr id="566" name="Google Shape;566;g13227e6f526_4_0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7" name="Google Shape;567;g13227e6f526_4_0"/>
          <p:cNvSpPr txBox="1">
            <a:spLocks noGrp="1"/>
          </p:cNvSpPr>
          <p:nvPr>
            <p:ph type="body" idx="1"/>
          </p:nvPr>
        </p:nvSpPr>
        <p:spPr>
          <a:xfrm>
            <a:off x="838200" y="1138100"/>
            <a:ext cx="49044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8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User Dashboard (front-end)</a:t>
            </a:r>
            <a:endParaRPr sz="20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Dashboard for the user</a:t>
            </a:r>
            <a:endParaRPr sz="18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Show the wallets that own the multisig smart contract</a:t>
            </a:r>
            <a:endParaRPr sz="18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Deposit to contract address</a:t>
            </a:r>
            <a:endParaRPr sz="18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Create transaction</a:t>
            </a:r>
            <a:endParaRPr sz="18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Show the transaction list and allow owners to confirm</a:t>
            </a:r>
            <a:endParaRPr sz="1800"/>
          </a:p>
          <a:p>
            <a:pPr marL="228600" lvl="0" indent="-111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pic>
        <p:nvPicPr>
          <p:cNvPr id="568" name="Google Shape;568;g13227e6f526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600" y="1106539"/>
            <a:ext cx="5342142" cy="5098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227e6f526_4_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Implementation Details</a:t>
            </a:r>
            <a:endParaRPr sz="2400"/>
          </a:p>
        </p:txBody>
      </p:sp>
      <p:cxnSp>
        <p:nvCxnSpPr>
          <p:cNvPr id="574" name="Google Shape;574;g13227e6f526_4_9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5" name="Google Shape;575;g13227e6f526_4_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cxnSp>
        <p:nvCxnSpPr>
          <p:cNvPr id="576" name="Google Shape;576;g13227e6f526_4_9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7" name="Google Shape;577;g13227e6f526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525" y="1287900"/>
            <a:ext cx="5846824" cy="44828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8" name="Google Shape;578;g13227e6f526_4_9"/>
          <p:cNvSpPr txBox="1">
            <a:spLocks noGrp="1"/>
          </p:cNvSpPr>
          <p:nvPr>
            <p:ph type="body" idx="1"/>
          </p:nvPr>
        </p:nvSpPr>
        <p:spPr>
          <a:xfrm>
            <a:off x="838200" y="1138100"/>
            <a:ext cx="48018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8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Administrator Dashboard (front-end)</a:t>
            </a:r>
            <a:endParaRPr sz="20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Dashboard for the DACS service </a:t>
            </a:r>
            <a:br>
              <a:rPr lang="en-US" sz="1800"/>
            </a:br>
            <a:r>
              <a:rPr lang="en-US" sz="1800"/>
              <a:t>provider (administrator)</a:t>
            </a:r>
            <a:endParaRPr sz="18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Show the wallet info</a:t>
            </a:r>
            <a:endParaRPr sz="1800"/>
          </a:p>
          <a:p>
            <a:pPr marL="1371600" lvl="2" indent="-3302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Address</a:t>
            </a:r>
            <a:endParaRPr sz="1600"/>
          </a:p>
          <a:p>
            <a:pPr marL="1371600" lvl="2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</a:pPr>
            <a:r>
              <a:rPr lang="en-US" sz="1600"/>
              <a:t>Balance</a:t>
            </a:r>
            <a:endParaRPr sz="1600"/>
          </a:p>
          <a:p>
            <a:pPr marL="1371600" lvl="2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</a:pPr>
            <a:r>
              <a:rPr lang="en-US" sz="1600"/>
              <a:t>Current MPC policy (t-of-n)</a:t>
            </a:r>
            <a:endParaRPr sz="16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Create &amp; show Unsigned Transaction</a:t>
            </a:r>
            <a:endParaRPr sz="18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Sign the unsigned transaction,</a:t>
            </a:r>
            <a:br>
              <a:rPr lang="en-US" sz="1800"/>
            </a:br>
            <a:r>
              <a:rPr lang="en-US" sz="1800"/>
              <a:t>then send the signed transaction to</a:t>
            </a:r>
            <a:br>
              <a:rPr lang="en-US" sz="1800"/>
            </a:br>
            <a:r>
              <a:rPr lang="en-US" sz="1800"/>
              <a:t>blockchain</a:t>
            </a:r>
            <a:endParaRPr sz="1800"/>
          </a:p>
          <a:p>
            <a:pPr marL="228600" lvl="0" indent="-111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2acf08557_3_157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Implementation Details</a:t>
            </a:r>
            <a:endParaRPr sz="2400"/>
          </a:p>
        </p:txBody>
      </p:sp>
      <p:cxnSp>
        <p:nvCxnSpPr>
          <p:cNvPr id="584" name="Google Shape;584;g132acf08557_3_1571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5" name="Google Shape;585;g132acf08557_3_1571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cxnSp>
        <p:nvCxnSpPr>
          <p:cNvPr id="586" name="Google Shape;586;g132acf08557_3_1571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7" name="Google Shape;587;g132acf08557_3_1571"/>
          <p:cNvSpPr txBox="1">
            <a:spLocks noGrp="1"/>
          </p:cNvSpPr>
          <p:nvPr>
            <p:ph type="body" idx="1"/>
          </p:nvPr>
        </p:nvSpPr>
        <p:spPr>
          <a:xfrm>
            <a:off x="838200" y="1138100"/>
            <a:ext cx="10515600" cy="5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8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Server (Back-end)</a:t>
            </a:r>
            <a:endParaRPr sz="2000"/>
          </a:p>
          <a:p>
            <a:pPr marL="914400" lvl="1" indent="-342900" algn="l" rtl="0"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multisig processing is all done in the front-end</a:t>
            </a:r>
            <a:endParaRPr sz="2000"/>
          </a:p>
          <a:p>
            <a:pPr marL="914400" lvl="1" indent="-3429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Handle background MPC processing only for admin dashboard</a:t>
            </a:r>
            <a:endParaRPr sz="1800"/>
          </a:p>
          <a:p>
            <a:pPr marL="1828800" lvl="3" indent="-3302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Provides REST APIs to communicate with front-end admin dashboard</a:t>
            </a:r>
            <a:endParaRPr sz="1600"/>
          </a:p>
          <a:p>
            <a:pPr marL="1828800" lvl="3" indent="-3302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Implemented using Express (node.js) and web3</a:t>
            </a: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227e6f526_3_1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Multi-Signature Smart Contract</a:t>
            </a:r>
            <a:endParaRPr sz="2400"/>
          </a:p>
        </p:txBody>
      </p:sp>
      <p:cxnSp>
        <p:nvCxnSpPr>
          <p:cNvPr id="593" name="Google Shape;593;g13227e6f526_3_19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4" name="Google Shape;594;g13227e6f526_3_1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cxnSp>
        <p:nvCxnSpPr>
          <p:cNvPr id="595" name="Google Shape;595;g13227e6f526_3_19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6" name="Google Shape;596;g13227e6f526_3_19"/>
          <p:cNvSpPr/>
          <p:nvPr/>
        </p:nvSpPr>
        <p:spPr>
          <a:xfrm rot="5400000">
            <a:off x="4857925" y="-1039175"/>
            <a:ext cx="2600700" cy="10356600"/>
          </a:xfrm>
          <a:prstGeom prst="uturnArrow">
            <a:avLst>
              <a:gd name="adj1" fmla="val 21233"/>
              <a:gd name="adj2" fmla="val 16063"/>
              <a:gd name="adj3" fmla="val 25000"/>
              <a:gd name="adj4" fmla="val 11927"/>
              <a:gd name="adj5" fmla="val 75000"/>
            </a:avLst>
          </a:prstGeom>
          <a:solidFill>
            <a:srgbClr val="5B9BD5">
              <a:alpha val="634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3227e6f526_3_19"/>
          <p:cNvSpPr/>
          <p:nvPr/>
        </p:nvSpPr>
        <p:spPr>
          <a:xfrm>
            <a:off x="2135700" y="2559038"/>
            <a:ext cx="1105200" cy="1105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13227e6f526_3_19"/>
          <p:cNvSpPr/>
          <p:nvPr/>
        </p:nvSpPr>
        <p:spPr>
          <a:xfrm>
            <a:off x="2280900" y="2704238"/>
            <a:ext cx="814800" cy="8148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13227e6f526_3_19"/>
          <p:cNvSpPr/>
          <p:nvPr/>
        </p:nvSpPr>
        <p:spPr>
          <a:xfrm>
            <a:off x="5625313" y="2559038"/>
            <a:ext cx="1105200" cy="1105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13227e6f526_3_19"/>
          <p:cNvSpPr/>
          <p:nvPr/>
        </p:nvSpPr>
        <p:spPr>
          <a:xfrm>
            <a:off x="5770513" y="2704238"/>
            <a:ext cx="814800" cy="8148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13227e6f526_3_19"/>
          <p:cNvSpPr/>
          <p:nvPr/>
        </p:nvSpPr>
        <p:spPr>
          <a:xfrm>
            <a:off x="8969750" y="2559038"/>
            <a:ext cx="1105200" cy="1105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13227e6f526_3_19"/>
          <p:cNvSpPr/>
          <p:nvPr/>
        </p:nvSpPr>
        <p:spPr>
          <a:xfrm>
            <a:off x="9114950" y="2704238"/>
            <a:ext cx="814800" cy="8148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13227e6f526_3_19"/>
          <p:cNvSpPr/>
          <p:nvPr/>
        </p:nvSpPr>
        <p:spPr>
          <a:xfrm>
            <a:off x="9369875" y="4416275"/>
            <a:ext cx="1105200" cy="1105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13227e6f526_3_19"/>
          <p:cNvSpPr/>
          <p:nvPr/>
        </p:nvSpPr>
        <p:spPr>
          <a:xfrm>
            <a:off x="9515075" y="4561475"/>
            <a:ext cx="814800" cy="8148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13227e6f526_3_19"/>
          <p:cNvSpPr/>
          <p:nvPr/>
        </p:nvSpPr>
        <p:spPr>
          <a:xfrm>
            <a:off x="5862625" y="4416275"/>
            <a:ext cx="1105200" cy="1105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13227e6f526_3_19"/>
          <p:cNvSpPr/>
          <p:nvPr/>
        </p:nvSpPr>
        <p:spPr>
          <a:xfrm>
            <a:off x="6007825" y="4561475"/>
            <a:ext cx="814800" cy="814800"/>
          </a:xfrm>
          <a:prstGeom prst="ellipse">
            <a:avLst/>
          </a:prstGeom>
          <a:solidFill>
            <a:srgbClr val="1155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13227e6f526_3_19"/>
          <p:cNvSpPr txBox="1"/>
          <p:nvPr/>
        </p:nvSpPr>
        <p:spPr>
          <a:xfrm>
            <a:off x="1219200" y="1915438"/>
            <a:ext cx="3167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algun Gothic"/>
                <a:ea typeface="Malgun Gothic"/>
                <a:cs typeface="Malgun Gothic"/>
                <a:sym typeface="Malgun Gothic"/>
              </a:rPr>
              <a:t>Step 1.  Deposit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Deposit ETH in Multisig wallet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g13227e6f526_3_19"/>
          <p:cNvSpPr txBox="1"/>
          <p:nvPr/>
        </p:nvSpPr>
        <p:spPr>
          <a:xfrm>
            <a:off x="4465963" y="1915450"/>
            <a:ext cx="3898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algun Gothic"/>
                <a:ea typeface="Malgun Gothic"/>
                <a:cs typeface="Malgun Gothic"/>
                <a:sym typeface="Malgun Gothic"/>
              </a:rPr>
              <a:t>Step 2.  Submit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Submit transaction, waiting for approval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g13227e6f526_3_19"/>
          <p:cNvSpPr txBox="1"/>
          <p:nvPr/>
        </p:nvSpPr>
        <p:spPr>
          <a:xfrm>
            <a:off x="8364475" y="1915450"/>
            <a:ext cx="2995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algun Gothic"/>
                <a:ea typeface="Malgun Gothic"/>
                <a:cs typeface="Malgun Gothic"/>
                <a:sym typeface="Malgun Gothic"/>
              </a:rPr>
              <a:t>Step 3.  Approve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Owners approve transactions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13227e6f526_3_19"/>
          <p:cNvSpPr txBox="1"/>
          <p:nvPr/>
        </p:nvSpPr>
        <p:spPr>
          <a:xfrm>
            <a:off x="4280100" y="5268000"/>
            <a:ext cx="3898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algun Gothic"/>
                <a:ea typeface="Malgun Gothic"/>
                <a:cs typeface="Malgun Gothic"/>
                <a:sym typeface="Malgun Gothic"/>
              </a:rPr>
              <a:t>Step 5.  Execute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Implement transactions when certain amount of approvals exists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1" name="Google Shape;611;g13227e6f526_3_19"/>
          <p:cNvGrpSpPr/>
          <p:nvPr/>
        </p:nvGrpSpPr>
        <p:grpSpPr>
          <a:xfrm>
            <a:off x="979975" y="3589204"/>
            <a:ext cx="2335401" cy="2661626"/>
            <a:chOff x="839463" y="3329352"/>
            <a:chExt cx="2588275" cy="2923258"/>
          </a:xfrm>
        </p:grpSpPr>
        <p:sp>
          <p:nvSpPr>
            <p:cNvPr id="612" name="Google Shape;612;g13227e6f526_3_19"/>
            <p:cNvSpPr/>
            <p:nvPr/>
          </p:nvSpPr>
          <p:spPr>
            <a:xfrm>
              <a:off x="1144330" y="3329352"/>
              <a:ext cx="2057400" cy="3045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Multi Signatures</a:t>
              </a: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13227e6f526_3_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9563" y="3904900"/>
              <a:ext cx="822800" cy="651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g13227e6f526_3_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17613" y="3867487"/>
              <a:ext cx="487136" cy="72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g13227e6f526_3_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24612" y="3777550"/>
              <a:ext cx="704375" cy="81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g13227e6f526_3_19"/>
            <p:cNvSpPr txBox="1"/>
            <p:nvPr/>
          </p:nvSpPr>
          <p:spPr>
            <a:xfrm>
              <a:off x="839463" y="4569150"/>
              <a:ext cx="10230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Approver</a:t>
              </a:r>
              <a:endParaRPr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g13227e6f526_3_19"/>
            <p:cNvSpPr txBox="1"/>
            <p:nvPr/>
          </p:nvSpPr>
          <p:spPr>
            <a:xfrm>
              <a:off x="1661513" y="4569150"/>
              <a:ext cx="10230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Approver</a:t>
              </a:r>
              <a:endParaRPr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8" name="Google Shape;618;g13227e6f526_3_19"/>
            <p:cNvSpPr txBox="1"/>
            <p:nvPr/>
          </p:nvSpPr>
          <p:spPr>
            <a:xfrm>
              <a:off x="2404738" y="4569150"/>
              <a:ext cx="10230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Approver</a:t>
              </a:r>
              <a:endParaRPr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19" name="Google Shape;619;g13227e6f526_3_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2163" y="5268150"/>
              <a:ext cx="757600" cy="304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g13227e6f526_3_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94225" y="5268148"/>
              <a:ext cx="757601" cy="304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g13227e6f526_3_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37450" y="5268148"/>
              <a:ext cx="757600" cy="3045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2" name="Google Shape;622;g13227e6f526_3_19"/>
            <p:cNvCxnSpPr>
              <a:stCxn id="616" idx="2"/>
              <a:endCxn id="619" idx="0"/>
            </p:cNvCxnSpPr>
            <p:nvPr/>
          </p:nvCxnSpPr>
          <p:spPr>
            <a:xfrm>
              <a:off x="1350963" y="4974750"/>
              <a:ext cx="0" cy="293400"/>
            </a:xfrm>
            <a:prstGeom prst="straightConnector1">
              <a:avLst/>
            </a:prstGeom>
            <a:noFill/>
            <a:ln w="28575" cap="flat" cmpd="sng">
              <a:solidFill>
                <a:srgbClr val="4472C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3" name="Google Shape;623;g13227e6f526_3_19"/>
            <p:cNvCxnSpPr>
              <a:stCxn id="617" idx="2"/>
              <a:endCxn id="620" idx="0"/>
            </p:cNvCxnSpPr>
            <p:nvPr/>
          </p:nvCxnSpPr>
          <p:spPr>
            <a:xfrm>
              <a:off x="2173013" y="4974750"/>
              <a:ext cx="0" cy="293400"/>
            </a:xfrm>
            <a:prstGeom prst="straightConnector1">
              <a:avLst/>
            </a:prstGeom>
            <a:noFill/>
            <a:ln w="28575" cap="flat" cmpd="sng">
              <a:solidFill>
                <a:srgbClr val="4472C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4" name="Google Shape;624;g13227e6f526_3_19"/>
            <p:cNvCxnSpPr>
              <a:stCxn id="618" idx="2"/>
              <a:endCxn id="621" idx="0"/>
            </p:cNvCxnSpPr>
            <p:nvPr/>
          </p:nvCxnSpPr>
          <p:spPr>
            <a:xfrm>
              <a:off x="2916238" y="4974750"/>
              <a:ext cx="0" cy="293400"/>
            </a:xfrm>
            <a:prstGeom prst="straightConnector1">
              <a:avLst/>
            </a:prstGeom>
            <a:noFill/>
            <a:ln w="28575" cap="flat" cmpd="sng">
              <a:solidFill>
                <a:srgbClr val="4472C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g13227e6f526_3_19"/>
            <p:cNvSpPr/>
            <p:nvPr/>
          </p:nvSpPr>
          <p:spPr>
            <a:xfrm>
              <a:off x="1691975" y="5883911"/>
              <a:ext cx="962100" cy="368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Ledger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13227e6f526_3_19"/>
            <p:cNvCxnSpPr>
              <a:stCxn id="620" idx="2"/>
              <a:endCxn id="625" idx="0"/>
            </p:cNvCxnSpPr>
            <p:nvPr/>
          </p:nvCxnSpPr>
          <p:spPr>
            <a:xfrm>
              <a:off x="2173025" y="5572738"/>
              <a:ext cx="0" cy="311100"/>
            </a:xfrm>
            <a:prstGeom prst="straightConnector1">
              <a:avLst/>
            </a:prstGeom>
            <a:noFill/>
            <a:ln w="28575" cap="flat" cmpd="sng">
              <a:solidFill>
                <a:srgbClr val="4472C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27" name="Google Shape;627;g13227e6f526_3_19"/>
          <p:cNvSpPr txBox="1"/>
          <p:nvPr/>
        </p:nvSpPr>
        <p:spPr>
          <a:xfrm>
            <a:off x="8241125" y="5261200"/>
            <a:ext cx="3362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algun Gothic"/>
                <a:ea typeface="Malgun Gothic"/>
                <a:cs typeface="Malgun Gothic"/>
                <a:sym typeface="Malgun Gothic"/>
              </a:rPr>
              <a:t>Step 4.  Revoke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Owners can revoke approvals before implementing transaction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g13227e6f526_3_19"/>
          <p:cNvSpPr txBox="1">
            <a:spLocks noGrp="1"/>
          </p:cNvSpPr>
          <p:nvPr>
            <p:ph type="body" idx="1"/>
          </p:nvPr>
        </p:nvSpPr>
        <p:spPr>
          <a:xfrm>
            <a:off x="838200" y="1138102"/>
            <a:ext cx="105156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8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Blockchain Node</a:t>
            </a:r>
            <a:endParaRPr/>
          </a:p>
          <a:p>
            <a:pPr marL="685800" lvl="1" indent="-23621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Multi-signature smart contract</a:t>
            </a:r>
            <a:endParaRPr sz="1600"/>
          </a:p>
          <a:p>
            <a:pPr marL="91440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/>
          </a:p>
          <a:p>
            <a:pPr marL="228600" lvl="0" indent="-111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g13227e6f526_3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013" y="1211500"/>
            <a:ext cx="8797977" cy="5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3227e6f526_3_19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MPC </a:t>
            </a:r>
            <a:endParaRPr sz="2400"/>
          </a:p>
        </p:txBody>
      </p:sp>
      <p:cxnSp>
        <p:nvCxnSpPr>
          <p:cNvPr id="635" name="Google Shape;635;g13227e6f526_3_197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6" name="Google Shape;636;g13227e6f526_3_197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cxnSp>
        <p:nvCxnSpPr>
          <p:cNvPr id="637" name="Google Shape;637;g13227e6f526_3_197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8" name="Google Shape;638;g13227e6f526_3_197"/>
          <p:cNvSpPr txBox="1">
            <a:spLocks noGrp="1"/>
          </p:cNvSpPr>
          <p:nvPr>
            <p:ph type="body" idx="1"/>
          </p:nvPr>
        </p:nvSpPr>
        <p:spPr>
          <a:xfrm>
            <a:off x="838200" y="1138102"/>
            <a:ext cx="105156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Overall Implementation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227e6f526_2_2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MPC - Key Management System (KMS)</a:t>
            </a:r>
            <a:endParaRPr sz="2400"/>
          </a:p>
        </p:txBody>
      </p:sp>
      <p:cxnSp>
        <p:nvCxnSpPr>
          <p:cNvPr id="644" name="Google Shape;644;g13227e6f526_2_23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5" name="Google Shape;645;g13227e6f526_2_23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cxnSp>
        <p:nvCxnSpPr>
          <p:cNvPr id="646" name="Google Shape;646;g13227e6f526_2_23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7" name="Google Shape;647;g13227e6f526_2_23"/>
          <p:cNvSpPr txBox="1">
            <a:spLocks noGrp="1"/>
          </p:cNvSpPr>
          <p:nvPr>
            <p:ph type="body" idx="1"/>
          </p:nvPr>
        </p:nvSpPr>
        <p:spPr>
          <a:xfrm>
            <a:off x="838200" y="1138100"/>
            <a:ext cx="43992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8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Generation Protocol</a:t>
            </a:r>
            <a:endParaRPr sz="2000"/>
          </a:p>
          <a:p>
            <a:pPr marL="914400" lvl="1" indent="-355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Generate Key by </a:t>
            </a:r>
            <a:endParaRPr sz="2000"/>
          </a:p>
          <a:p>
            <a:pPr marL="91440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2000"/>
              <a:t>“Threshold {t-n} ECDSA”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908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708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500" b="1"/>
              <a:t>--------------- Complete Key Gen ---------------</a:t>
            </a:r>
            <a:endParaRPr sz="1500" b="1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500" b="1"/>
          </a:p>
          <a:p>
            <a:pPr marL="228600" lvl="0" indent="-238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Signing Protocol</a:t>
            </a:r>
            <a:endParaRPr sz="2000"/>
          </a:p>
          <a:p>
            <a:pPr marL="914400" lvl="1" indent="-355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# sign &gt; threshold </a:t>
            </a:r>
            <a:endParaRPr sz="2000"/>
          </a:p>
          <a:p>
            <a:pPr marL="91440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2000"/>
              <a:t>: signing protocol create the ECDSA signature (r, s, v).</a:t>
            </a:r>
            <a:endParaRPr sz="1600"/>
          </a:p>
          <a:p>
            <a:pPr marL="228600" lvl="0" indent="-111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pic>
        <p:nvPicPr>
          <p:cNvPr id="648" name="Google Shape;648;g13227e6f526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075" y="1687863"/>
            <a:ext cx="6549199" cy="39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3227e6f526_2_23"/>
          <p:cNvSpPr txBox="1"/>
          <p:nvPr/>
        </p:nvSpPr>
        <p:spPr>
          <a:xfrm>
            <a:off x="1036050" y="2491625"/>
            <a:ext cx="400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Command : ./demo.sh &lt;#threshold&gt; &lt;#party&gt;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               &lt;#threshold+1&gt; &lt;unsignedTx&gt;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227e6f526_3_36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 dirty="0"/>
              <a:t>MPC - Key Management System (KMS)</a:t>
            </a:r>
            <a:endParaRPr sz="2400" dirty="0"/>
          </a:p>
        </p:txBody>
      </p:sp>
      <p:cxnSp>
        <p:nvCxnSpPr>
          <p:cNvPr id="655" name="Google Shape;655;g13227e6f526_3_366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6" name="Google Shape;656;g13227e6f526_3_366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cxnSp>
        <p:nvCxnSpPr>
          <p:cNvPr id="657" name="Google Shape;657;g13227e6f526_3_366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g13227e6f526_3_366"/>
          <p:cNvSpPr/>
          <p:nvPr/>
        </p:nvSpPr>
        <p:spPr>
          <a:xfrm>
            <a:off x="946550" y="2795775"/>
            <a:ext cx="3051900" cy="724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</a:rPr>
              <a:t>Key Generation Protocol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659" name="Google Shape;659;g13227e6f526_3_366"/>
          <p:cNvSpPr/>
          <p:nvPr/>
        </p:nvSpPr>
        <p:spPr>
          <a:xfrm>
            <a:off x="1100900" y="5099825"/>
            <a:ext cx="2743200" cy="724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74E13"/>
                </a:solidFill>
              </a:rPr>
              <a:t>Public Key (x,y)</a:t>
            </a:r>
            <a:endParaRPr sz="2000">
              <a:solidFill>
                <a:srgbClr val="274E13"/>
              </a:solidFill>
            </a:endParaRPr>
          </a:p>
        </p:txBody>
      </p:sp>
      <p:sp>
        <p:nvSpPr>
          <p:cNvPr id="660" name="Google Shape;660;g13227e6f526_3_366"/>
          <p:cNvSpPr/>
          <p:nvPr/>
        </p:nvSpPr>
        <p:spPr>
          <a:xfrm>
            <a:off x="5071550" y="5048375"/>
            <a:ext cx="2743200" cy="7242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Ethereum Public Key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“04” | x | y</a:t>
            </a:r>
            <a:endParaRPr sz="2000"/>
          </a:p>
        </p:txBody>
      </p:sp>
      <p:sp>
        <p:nvSpPr>
          <p:cNvPr id="661" name="Google Shape;661;g13227e6f526_3_366"/>
          <p:cNvSpPr/>
          <p:nvPr/>
        </p:nvSpPr>
        <p:spPr>
          <a:xfrm>
            <a:off x="8449650" y="3836650"/>
            <a:ext cx="2963700" cy="19359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Ethereum Address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Keccak-256(Ethereum Public Key) [:20]</a:t>
            </a:r>
            <a:endParaRPr sz="2000"/>
          </a:p>
        </p:txBody>
      </p:sp>
      <p:sp>
        <p:nvSpPr>
          <p:cNvPr id="662" name="Google Shape;662;g13227e6f526_3_366"/>
          <p:cNvSpPr/>
          <p:nvPr/>
        </p:nvSpPr>
        <p:spPr>
          <a:xfrm>
            <a:off x="6704750" y="2795775"/>
            <a:ext cx="3272700" cy="7242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Address Generation Protocol</a:t>
            </a:r>
            <a:endParaRPr sz="2200" b="1"/>
          </a:p>
        </p:txBody>
      </p:sp>
      <p:grpSp>
        <p:nvGrpSpPr>
          <p:cNvPr id="663" name="Google Shape;663;g13227e6f526_3_366"/>
          <p:cNvGrpSpPr/>
          <p:nvPr/>
        </p:nvGrpSpPr>
        <p:grpSpPr>
          <a:xfrm>
            <a:off x="946575" y="3836675"/>
            <a:ext cx="3051850" cy="985000"/>
            <a:chOff x="1324575" y="3989050"/>
            <a:chExt cx="3051850" cy="985000"/>
          </a:xfrm>
        </p:grpSpPr>
        <p:sp>
          <p:nvSpPr>
            <p:cNvPr id="664" name="Google Shape;664;g13227e6f526_3_366"/>
            <p:cNvSpPr/>
            <p:nvPr/>
          </p:nvSpPr>
          <p:spPr>
            <a:xfrm>
              <a:off x="1633225" y="3989050"/>
              <a:ext cx="2743200" cy="7242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</a:rPr>
                <a:t>Shared Private Keys</a:t>
              </a:r>
              <a:endParaRPr sz="2000">
                <a:solidFill>
                  <a:schemeClr val="lt1"/>
                </a:solidFill>
              </a:endParaRPr>
            </a:p>
          </p:txBody>
        </p:sp>
        <p:sp>
          <p:nvSpPr>
            <p:cNvPr id="665" name="Google Shape;665;g13227e6f526_3_366"/>
            <p:cNvSpPr/>
            <p:nvPr/>
          </p:nvSpPr>
          <p:spPr>
            <a:xfrm>
              <a:off x="1517950" y="4071850"/>
              <a:ext cx="2743200" cy="7242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</a:rPr>
                <a:t>Shared Private Keys</a:t>
              </a:r>
              <a:endParaRPr sz="2000">
                <a:solidFill>
                  <a:schemeClr val="lt1"/>
                </a:solidFill>
              </a:endParaRPr>
            </a:p>
          </p:txBody>
        </p:sp>
        <p:sp>
          <p:nvSpPr>
            <p:cNvPr id="666" name="Google Shape;666;g13227e6f526_3_366"/>
            <p:cNvSpPr/>
            <p:nvPr/>
          </p:nvSpPr>
          <p:spPr>
            <a:xfrm>
              <a:off x="1402700" y="4154675"/>
              <a:ext cx="2743200" cy="7242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</a:rPr>
                <a:t>Shared Private Keys</a:t>
              </a:r>
              <a:endParaRPr sz="2000">
                <a:solidFill>
                  <a:schemeClr val="lt1"/>
                </a:solidFill>
              </a:endParaRPr>
            </a:p>
          </p:txBody>
        </p:sp>
        <p:sp>
          <p:nvSpPr>
            <p:cNvPr id="667" name="Google Shape;667;g13227e6f526_3_366"/>
            <p:cNvSpPr/>
            <p:nvPr/>
          </p:nvSpPr>
          <p:spPr>
            <a:xfrm>
              <a:off x="1324575" y="4249850"/>
              <a:ext cx="2743200" cy="7242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274E13"/>
                  </a:solidFill>
                </a:rPr>
                <a:t>Shared Private Keys</a:t>
              </a:r>
              <a:endParaRPr sz="2000">
                <a:solidFill>
                  <a:srgbClr val="274E13"/>
                </a:solidFill>
              </a:endParaRPr>
            </a:p>
          </p:txBody>
        </p:sp>
      </p:grpSp>
      <p:sp>
        <p:nvSpPr>
          <p:cNvPr id="668" name="Google Shape;668;g13227e6f526_3_366"/>
          <p:cNvSpPr/>
          <p:nvPr/>
        </p:nvSpPr>
        <p:spPr>
          <a:xfrm>
            <a:off x="4281550" y="4737325"/>
            <a:ext cx="610500" cy="42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13227e6f526_3_366"/>
          <p:cNvSpPr/>
          <p:nvPr/>
        </p:nvSpPr>
        <p:spPr>
          <a:xfrm>
            <a:off x="7912000" y="5279375"/>
            <a:ext cx="440400" cy="36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13227e6f526_3_366"/>
          <p:cNvSpPr/>
          <p:nvPr/>
        </p:nvSpPr>
        <p:spPr>
          <a:xfrm rot="5400000">
            <a:off x="6272900" y="4672125"/>
            <a:ext cx="340500" cy="31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13227e6f526_3_366"/>
          <p:cNvSpPr/>
          <p:nvPr/>
        </p:nvSpPr>
        <p:spPr>
          <a:xfrm>
            <a:off x="5071550" y="3836650"/>
            <a:ext cx="2743200" cy="724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C343D"/>
                </a:solidFill>
              </a:rPr>
              <a:t>Public Key (x,y)</a:t>
            </a:r>
            <a:endParaRPr sz="2000">
              <a:solidFill>
                <a:srgbClr val="0C343D"/>
              </a:solidFill>
            </a:endParaRPr>
          </a:p>
        </p:txBody>
      </p:sp>
      <p:sp>
        <p:nvSpPr>
          <p:cNvPr id="672" name="Google Shape;672;g13227e6f526_3_366"/>
          <p:cNvSpPr/>
          <p:nvPr/>
        </p:nvSpPr>
        <p:spPr>
          <a:xfrm>
            <a:off x="794450" y="3652938"/>
            <a:ext cx="3356100" cy="23352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3227e6f526_3_366"/>
          <p:cNvSpPr/>
          <p:nvPr/>
        </p:nvSpPr>
        <p:spPr>
          <a:xfrm>
            <a:off x="4986500" y="3652950"/>
            <a:ext cx="6563100" cy="2335200"/>
          </a:xfrm>
          <a:prstGeom prst="rect">
            <a:avLst/>
          </a:prstGeom>
          <a:noFill/>
          <a:ln w="381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13227e6f526_3_366"/>
          <p:cNvSpPr txBox="1">
            <a:spLocks noGrp="1"/>
          </p:cNvSpPr>
          <p:nvPr>
            <p:ph type="body" idx="1"/>
          </p:nvPr>
        </p:nvSpPr>
        <p:spPr>
          <a:xfrm>
            <a:off x="838200" y="1138102"/>
            <a:ext cx="105156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8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Address Generation Protocol</a:t>
            </a:r>
            <a:endParaRPr sz="2000" dirty="0"/>
          </a:p>
          <a:p>
            <a:pPr marL="914400" lvl="1" indent="-355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Generate Ethereum Address from the public</a:t>
            </a:r>
            <a:r>
              <a:rPr lang="ko-KR" altLang="en-US" sz="2000" dirty="0"/>
              <a:t> </a:t>
            </a:r>
            <a:r>
              <a:rPr lang="en-US" altLang="ko-KR" sz="2000" dirty="0"/>
              <a:t>key</a:t>
            </a:r>
            <a:r>
              <a:rPr lang="en-US" sz="2000" dirty="0"/>
              <a:t>.</a:t>
            </a:r>
            <a:endParaRPr sz="2000" dirty="0"/>
          </a:p>
          <a:p>
            <a:pPr marL="914400" lvl="1" indent="-355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It makes “No one private key” but it can send or receive the Ether.</a:t>
            </a:r>
            <a:endParaRPr sz="1600" dirty="0"/>
          </a:p>
          <a:p>
            <a:pPr marL="91440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800" dirty="0"/>
          </a:p>
          <a:p>
            <a:pPr marL="228600" lvl="0" indent="-111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227e6f526_3_26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Summary</a:t>
            </a:r>
            <a:endParaRPr sz="2400"/>
          </a:p>
        </p:txBody>
      </p:sp>
      <p:cxnSp>
        <p:nvCxnSpPr>
          <p:cNvPr id="680" name="Google Shape;680;g13227e6f526_3_268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1" name="Google Shape;681;g13227e6f526_3_268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cxnSp>
        <p:nvCxnSpPr>
          <p:cNvPr id="682" name="Google Shape;682;g13227e6f526_3_268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3" name="Google Shape;683;g13227e6f526_3_268"/>
          <p:cNvSpPr txBox="1">
            <a:spLocks noGrp="1"/>
          </p:cNvSpPr>
          <p:nvPr>
            <p:ph type="body" idx="1"/>
          </p:nvPr>
        </p:nvSpPr>
        <p:spPr>
          <a:xfrm>
            <a:off x="990600" y="1290500"/>
            <a:ext cx="49107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8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Multi-Signature (</a:t>
            </a:r>
            <a:r>
              <a:rPr lang="en-US" sz="2000" dirty="0" err="1"/>
              <a:t>MultiSig</a:t>
            </a:r>
            <a:r>
              <a:rPr lang="en-US" sz="2000" dirty="0"/>
              <a:t>)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Customers can conveniently use their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    digital assets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800" b="1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lang="en-US" sz="180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Customers won’t lose money even if   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    their key is lost.</a:t>
            </a:r>
            <a:endParaRPr sz="2000" dirty="0"/>
          </a:p>
        </p:txBody>
      </p:sp>
      <p:sp>
        <p:nvSpPr>
          <p:cNvPr id="684" name="Google Shape;684;g13227e6f526_3_268"/>
          <p:cNvSpPr txBox="1">
            <a:spLocks noGrp="1"/>
          </p:cNvSpPr>
          <p:nvPr>
            <p:ph type="body" idx="1"/>
          </p:nvPr>
        </p:nvSpPr>
        <p:spPr>
          <a:xfrm>
            <a:off x="6343325" y="1263125"/>
            <a:ext cx="49107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8125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Multi-Party Computation (MPC)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Virtual asset providers can safely store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    entrusted digital assets by securely 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    storing private keys.</a:t>
            </a:r>
            <a:endParaRPr sz="2000" dirty="0"/>
          </a:p>
        </p:txBody>
      </p:sp>
      <p:pic>
        <p:nvPicPr>
          <p:cNvPr id="685" name="Google Shape;685;g13227e6f526_3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12" y="1814210"/>
            <a:ext cx="2974875" cy="26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13227e6f526_3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766" y="1814209"/>
            <a:ext cx="2679818" cy="269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" name="Google Shape;687;g13227e6f526_3_268"/>
          <p:cNvCxnSpPr/>
          <p:nvPr/>
        </p:nvCxnSpPr>
        <p:spPr>
          <a:xfrm flipH="1">
            <a:off x="6089975" y="1333875"/>
            <a:ext cx="13500" cy="4715700"/>
          </a:xfrm>
          <a:prstGeom prst="straightConnector1">
            <a:avLst/>
          </a:prstGeom>
          <a:noFill/>
          <a:ln w="38100" cap="flat" cmpd="sng">
            <a:solidFill>
              <a:srgbClr val="B9B8B8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32acf08557_3_163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Future Work</a:t>
            </a:r>
            <a:endParaRPr sz="2400"/>
          </a:p>
        </p:txBody>
      </p:sp>
      <p:cxnSp>
        <p:nvCxnSpPr>
          <p:cNvPr id="693" name="Google Shape;693;g132acf08557_3_1637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4" name="Google Shape;694;g132acf08557_3_1637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cxnSp>
        <p:nvCxnSpPr>
          <p:cNvPr id="695" name="Google Shape;695;g132acf08557_3_1637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6" name="Google Shape;696;g132acf08557_3_1637"/>
          <p:cNvSpPr txBox="1">
            <a:spLocks noGrp="1"/>
          </p:cNvSpPr>
          <p:nvPr>
            <p:ph type="body" idx="1"/>
          </p:nvPr>
        </p:nvSpPr>
        <p:spPr>
          <a:xfrm>
            <a:off x="838200" y="1253400"/>
            <a:ext cx="10515600" cy="4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Proceed detailed design including a Hardware Security Module (HSM) </a:t>
            </a:r>
            <a:endParaRPr sz="2000"/>
          </a:p>
          <a:p>
            <a:pPr marL="914400" lvl="1" indent="-355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physically safely store a piece of a private key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Evaluate and compare quantitative performance with the existing custody service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4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702" name="Google Shape;702;p14"/>
          <p:cNvSpPr txBox="1"/>
          <p:nvPr/>
        </p:nvSpPr>
        <p:spPr>
          <a:xfrm>
            <a:off x="1524000" y="223520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Finish</a:t>
            </a:r>
            <a:endParaRPr sz="4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p14"/>
          <p:cNvSpPr/>
          <p:nvPr/>
        </p:nvSpPr>
        <p:spPr>
          <a:xfrm>
            <a:off x="1524000" y="2286442"/>
            <a:ext cx="9144000" cy="2285100"/>
          </a:xfrm>
          <a:prstGeom prst="rect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2acf08557_3_94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Introduction - DACS</a:t>
            </a:r>
            <a:endParaRPr sz="2400"/>
          </a:p>
        </p:txBody>
      </p:sp>
      <p:cxnSp>
        <p:nvCxnSpPr>
          <p:cNvPr id="247" name="Google Shape;247;g132acf08557_3_949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g132acf08557_3_94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cxnSp>
        <p:nvCxnSpPr>
          <p:cNvPr id="249" name="Google Shape;249;g132acf08557_3_949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g132acf08557_3_949"/>
          <p:cNvSpPr txBox="1">
            <a:spLocks noGrp="1"/>
          </p:cNvSpPr>
          <p:nvPr>
            <p:ph type="body" idx="1"/>
          </p:nvPr>
        </p:nvSpPr>
        <p:spPr>
          <a:xfrm>
            <a:off x="838200" y="1253392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Digital Asset Custody Service (DACS)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Keep users private digital asset (Cryptocurrency, NFT) safely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The Ownership of digital assets can be proved by only the owner’s private key</a:t>
            </a:r>
            <a:endParaRPr/>
          </a:p>
        </p:txBody>
      </p:sp>
      <p:pic>
        <p:nvPicPr>
          <p:cNvPr id="251" name="Google Shape;251;g132acf08557_3_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25" y="2533250"/>
            <a:ext cx="5135001" cy="35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32acf08557_3_949"/>
          <p:cNvSpPr/>
          <p:nvPr/>
        </p:nvSpPr>
        <p:spPr>
          <a:xfrm>
            <a:off x="6107575" y="2556375"/>
            <a:ext cx="5184000" cy="178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DACS 1.   Digital Asset </a:t>
            </a:r>
            <a:r>
              <a:rPr lang="en-US" sz="1800" b="1">
                <a:solidFill>
                  <a:schemeClr val="dk1"/>
                </a:solidFill>
              </a:rPr>
              <a:t>Consignment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                 management</a:t>
            </a:r>
            <a:r>
              <a:rPr lang="en-US" sz="1800" b="1"/>
              <a:t> Service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sp>
        <p:nvSpPr>
          <p:cNvPr id="253" name="Google Shape;253;g132acf08557_3_949"/>
          <p:cNvSpPr/>
          <p:nvPr/>
        </p:nvSpPr>
        <p:spPr>
          <a:xfrm>
            <a:off x="6107575" y="4453050"/>
            <a:ext cx="5184000" cy="178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DACS 2.   Private Key management service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sp>
        <p:nvSpPr>
          <p:cNvPr id="254" name="Google Shape;254;g132acf08557_3_949"/>
          <p:cNvSpPr/>
          <p:nvPr/>
        </p:nvSpPr>
        <p:spPr>
          <a:xfrm>
            <a:off x="7056075" y="3609000"/>
            <a:ext cx="717300" cy="497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32acf08557_3_949"/>
          <p:cNvSpPr/>
          <p:nvPr/>
        </p:nvSpPr>
        <p:spPr>
          <a:xfrm>
            <a:off x="7056075" y="5392400"/>
            <a:ext cx="717300" cy="497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32acf08557_3_949"/>
          <p:cNvSpPr txBox="1"/>
          <p:nvPr/>
        </p:nvSpPr>
        <p:spPr>
          <a:xfrm>
            <a:off x="7773375" y="3457500"/>
            <a:ext cx="3250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Multi-Party Computation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(MPC)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132acf08557_3_949"/>
          <p:cNvSpPr txBox="1"/>
          <p:nvPr/>
        </p:nvSpPr>
        <p:spPr>
          <a:xfrm>
            <a:off x="7773375" y="5240900"/>
            <a:ext cx="2743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Multi Signatures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(Multi-Sig)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2acf08557_3_139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Introduction - Wallets</a:t>
            </a:r>
            <a:endParaRPr sz="2400"/>
          </a:p>
        </p:txBody>
      </p:sp>
      <p:cxnSp>
        <p:nvCxnSpPr>
          <p:cNvPr id="263" name="Google Shape;263;g132acf08557_3_1394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g132acf08557_3_1394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cxnSp>
        <p:nvCxnSpPr>
          <p:cNvPr id="265" name="Google Shape;265;g132acf08557_3_1394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g132acf08557_3_1394"/>
          <p:cNvSpPr/>
          <p:nvPr/>
        </p:nvSpPr>
        <p:spPr>
          <a:xfrm>
            <a:off x="318000" y="1000913"/>
            <a:ext cx="3810900" cy="5310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Hot Wallet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 b="1">
                <a:solidFill>
                  <a:srgbClr val="00FF00"/>
                </a:solidFill>
              </a:rPr>
              <a:t>✓</a:t>
            </a:r>
            <a:r>
              <a:rPr lang="en-US" sz="1600">
                <a:solidFill>
                  <a:schemeClr val="dk1"/>
                </a:solidFill>
              </a:rPr>
              <a:t> Connected to the Internet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 b="1">
                <a:solidFill>
                  <a:srgbClr val="00FF00"/>
                </a:solidFill>
              </a:rPr>
              <a:t>✓</a:t>
            </a:r>
            <a:r>
              <a:rPr lang="en-US" sz="1600">
                <a:solidFill>
                  <a:srgbClr val="00FF00"/>
                </a:solidFill>
              </a:rPr>
              <a:t> </a:t>
            </a:r>
            <a:r>
              <a:rPr lang="en-US" sz="1600"/>
              <a:t>Easy access to your funds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 b="1">
                <a:solidFill>
                  <a:srgbClr val="00FF00"/>
                </a:solidFill>
              </a:rPr>
              <a:t>✓</a:t>
            </a:r>
            <a:r>
              <a:rPr lang="en-US" sz="1600">
                <a:solidFill>
                  <a:srgbClr val="00FF00"/>
                </a:solidFill>
              </a:rPr>
              <a:t> </a:t>
            </a:r>
            <a:r>
              <a:rPr lang="en-US" sz="1600"/>
              <a:t>User friendly, more services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>
                <a:solidFill>
                  <a:srgbClr val="FF0000"/>
                </a:solidFill>
              </a:rPr>
              <a:t>✘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/>
              <a:t>Vulnerable to cyberthreats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132acf08557_3_1394"/>
          <p:cNvSpPr/>
          <p:nvPr/>
        </p:nvSpPr>
        <p:spPr>
          <a:xfrm>
            <a:off x="8063100" y="1000900"/>
            <a:ext cx="3810900" cy="53100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Warm Wallet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 b="1">
                <a:solidFill>
                  <a:srgbClr val="00FF00"/>
                </a:solidFill>
              </a:rPr>
              <a:t>✓</a:t>
            </a:r>
            <a:r>
              <a:rPr lang="en-US" sz="1600">
                <a:solidFill>
                  <a:srgbClr val="00FF00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Connected to the Internet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 b="1">
                <a:solidFill>
                  <a:srgbClr val="00FF00"/>
                </a:solidFill>
              </a:rPr>
              <a:t>✓</a:t>
            </a:r>
            <a:r>
              <a:rPr lang="en-US" sz="1600">
                <a:solidFill>
                  <a:srgbClr val="00FF00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Quick, global access to funds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 b="1">
                <a:solidFill>
                  <a:srgbClr val="00FF00"/>
                </a:solidFill>
              </a:rPr>
              <a:t>✓</a:t>
            </a:r>
            <a:r>
              <a:rPr lang="en-US" sz="1600">
                <a:solidFill>
                  <a:srgbClr val="00FF00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Wide range of services enabled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 b="1">
                <a:solidFill>
                  <a:srgbClr val="00FF00"/>
                </a:solidFill>
              </a:rPr>
              <a:t>✓</a:t>
            </a:r>
            <a:r>
              <a:rPr lang="en-US" sz="1600">
                <a:solidFill>
                  <a:srgbClr val="00FF00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Keeps crypto in cold storage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132acf08557_3_1394"/>
          <p:cNvSpPr/>
          <p:nvPr/>
        </p:nvSpPr>
        <p:spPr>
          <a:xfrm>
            <a:off x="4190550" y="1000925"/>
            <a:ext cx="3810900" cy="5310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Cold Wallet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>
                <a:solidFill>
                  <a:srgbClr val="FF0000"/>
                </a:solidFill>
              </a:rPr>
              <a:t>✘</a:t>
            </a:r>
            <a:r>
              <a:rPr lang="en-US" sz="1600">
                <a:solidFill>
                  <a:schemeClr val="dk1"/>
                </a:solidFill>
              </a:rPr>
              <a:t> Not connected to the Internet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>
                <a:solidFill>
                  <a:srgbClr val="FF0000"/>
                </a:solidFill>
              </a:rPr>
              <a:t>✘</a:t>
            </a:r>
            <a:r>
              <a:rPr lang="en-US" sz="1600">
                <a:solidFill>
                  <a:schemeClr val="dk1"/>
                </a:solidFill>
              </a:rPr>
              <a:t> Funds are difficult to access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     </a:t>
            </a:r>
            <a:r>
              <a:rPr lang="en-US" sz="1600">
                <a:solidFill>
                  <a:srgbClr val="FF0000"/>
                </a:solidFill>
              </a:rPr>
              <a:t>✘</a:t>
            </a:r>
            <a:r>
              <a:rPr lang="en-US" sz="1600">
                <a:solidFill>
                  <a:schemeClr val="dk1"/>
                </a:solidFill>
              </a:rPr>
              <a:t> Only storage, no extra services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FF00"/>
                </a:solidFill>
              </a:rPr>
              <a:t>     </a:t>
            </a:r>
            <a:r>
              <a:rPr lang="en-US" sz="1600" b="1">
                <a:solidFill>
                  <a:srgbClr val="00FF00"/>
                </a:solidFill>
              </a:rPr>
              <a:t>✓</a:t>
            </a:r>
            <a:r>
              <a:rPr lang="en-US" sz="1600">
                <a:solidFill>
                  <a:srgbClr val="00FF00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Impossible to hack, but can be lost</a:t>
            </a:r>
            <a:endParaRPr sz="2000" b="1">
              <a:solidFill>
                <a:schemeClr val="dk1"/>
              </a:solidFill>
            </a:endParaRPr>
          </a:p>
        </p:txBody>
      </p:sp>
      <p:grpSp>
        <p:nvGrpSpPr>
          <p:cNvPr id="269" name="Google Shape;269;g132acf08557_3_1394"/>
          <p:cNvGrpSpPr/>
          <p:nvPr/>
        </p:nvGrpSpPr>
        <p:grpSpPr>
          <a:xfrm>
            <a:off x="805127" y="1739951"/>
            <a:ext cx="2836658" cy="2017340"/>
            <a:chOff x="719222" y="4519230"/>
            <a:chExt cx="2820300" cy="2119500"/>
          </a:xfrm>
        </p:grpSpPr>
        <p:sp>
          <p:nvSpPr>
            <p:cNvPr id="270" name="Google Shape;270;g132acf08557_3_1394"/>
            <p:cNvSpPr/>
            <p:nvPr/>
          </p:nvSpPr>
          <p:spPr>
            <a:xfrm rot="-543222">
              <a:off x="839653" y="4711375"/>
              <a:ext cx="2579436" cy="173521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g132acf08557_3_1394"/>
            <p:cNvSpPr/>
            <p:nvPr/>
          </p:nvSpPr>
          <p:spPr>
            <a:xfrm rot="-543355">
              <a:off x="943845" y="4792019"/>
              <a:ext cx="2371055" cy="1573633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20124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g132acf08557_3_1394"/>
          <p:cNvGrpSpPr/>
          <p:nvPr/>
        </p:nvGrpSpPr>
        <p:grpSpPr>
          <a:xfrm>
            <a:off x="1062946" y="1089322"/>
            <a:ext cx="2353087" cy="1780816"/>
            <a:chOff x="2917893" y="4585563"/>
            <a:chExt cx="2339518" cy="1870998"/>
          </a:xfrm>
        </p:grpSpPr>
        <p:grpSp>
          <p:nvGrpSpPr>
            <p:cNvPr id="273" name="Google Shape;273;g132acf08557_3_1394"/>
            <p:cNvGrpSpPr/>
            <p:nvPr/>
          </p:nvGrpSpPr>
          <p:grpSpPr>
            <a:xfrm rot="-374072">
              <a:off x="3363659" y="4649885"/>
              <a:ext cx="1252818" cy="1252818"/>
              <a:chOff x="4207750" y="5163075"/>
              <a:chExt cx="1252800" cy="1252800"/>
            </a:xfrm>
          </p:grpSpPr>
          <p:sp>
            <p:nvSpPr>
              <p:cNvPr id="274" name="Google Shape;274;g132acf08557_3_1394"/>
              <p:cNvSpPr/>
              <p:nvPr/>
            </p:nvSpPr>
            <p:spPr>
              <a:xfrm>
                <a:off x="4207750" y="5163075"/>
                <a:ext cx="1252800" cy="1252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g132acf08557_3_1394"/>
              <p:cNvSpPr/>
              <p:nvPr/>
            </p:nvSpPr>
            <p:spPr>
              <a:xfrm>
                <a:off x="4284700" y="5240025"/>
                <a:ext cx="1098900" cy="10989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rgbClr val="FFFF00"/>
                    </a:solidFill>
                  </a:rPr>
                  <a:t>$</a:t>
                </a:r>
                <a:endParaRPr sz="600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276" name="Google Shape;276;g132acf08557_3_1394"/>
            <p:cNvGrpSpPr/>
            <p:nvPr/>
          </p:nvGrpSpPr>
          <p:grpSpPr>
            <a:xfrm rot="490529">
              <a:off x="3921949" y="4936961"/>
              <a:ext cx="1252753" cy="1252753"/>
              <a:chOff x="4207750" y="5163075"/>
              <a:chExt cx="1252800" cy="1252800"/>
            </a:xfrm>
          </p:grpSpPr>
          <p:sp>
            <p:nvSpPr>
              <p:cNvPr id="277" name="Google Shape;277;g132acf08557_3_1394"/>
              <p:cNvSpPr/>
              <p:nvPr/>
            </p:nvSpPr>
            <p:spPr>
              <a:xfrm>
                <a:off x="4207750" y="5163075"/>
                <a:ext cx="1252800" cy="1252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g132acf08557_3_1394"/>
              <p:cNvSpPr/>
              <p:nvPr/>
            </p:nvSpPr>
            <p:spPr>
              <a:xfrm>
                <a:off x="4284700" y="5240025"/>
                <a:ext cx="1098900" cy="10989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rgbClr val="FFFF00"/>
                    </a:solidFill>
                  </a:rPr>
                  <a:t>$</a:t>
                </a:r>
                <a:endParaRPr sz="600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279" name="Google Shape;279;g132acf08557_3_1394"/>
            <p:cNvGrpSpPr/>
            <p:nvPr/>
          </p:nvGrpSpPr>
          <p:grpSpPr>
            <a:xfrm rot="-338838">
              <a:off x="2976490" y="5145222"/>
              <a:ext cx="1252741" cy="1252741"/>
              <a:chOff x="4207750" y="5163075"/>
              <a:chExt cx="1252800" cy="1252800"/>
            </a:xfrm>
          </p:grpSpPr>
          <p:sp>
            <p:nvSpPr>
              <p:cNvPr id="280" name="Google Shape;280;g132acf08557_3_1394"/>
              <p:cNvSpPr/>
              <p:nvPr/>
            </p:nvSpPr>
            <p:spPr>
              <a:xfrm>
                <a:off x="4207750" y="5163075"/>
                <a:ext cx="1252800" cy="1252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g132acf08557_3_1394"/>
              <p:cNvSpPr/>
              <p:nvPr/>
            </p:nvSpPr>
            <p:spPr>
              <a:xfrm>
                <a:off x="4284700" y="5240025"/>
                <a:ext cx="1098900" cy="10989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rgbClr val="FFFF00"/>
                    </a:solidFill>
                  </a:rPr>
                  <a:t>$</a:t>
                </a:r>
                <a:endParaRPr sz="60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82" name="Google Shape;282;g132acf08557_3_1394"/>
          <p:cNvSpPr/>
          <p:nvPr/>
        </p:nvSpPr>
        <p:spPr>
          <a:xfrm>
            <a:off x="926262" y="2265714"/>
            <a:ext cx="2594400" cy="165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32acf08557_3_1394"/>
          <p:cNvSpPr/>
          <p:nvPr/>
        </p:nvSpPr>
        <p:spPr>
          <a:xfrm>
            <a:off x="1030966" y="2342524"/>
            <a:ext cx="2385000" cy="1497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0124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</a:endParaRPr>
          </a:p>
        </p:txBody>
      </p:sp>
      <p:sp>
        <p:nvSpPr>
          <p:cNvPr id="284" name="Google Shape;284;g132acf08557_3_1394"/>
          <p:cNvSpPr/>
          <p:nvPr/>
        </p:nvSpPr>
        <p:spPr>
          <a:xfrm>
            <a:off x="3602150" y="2265725"/>
            <a:ext cx="1179900" cy="1179900"/>
          </a:xfrm>
          <a:prstGeom prst="mathPlus">
            <a:avLst>
              <a:gd name="adj1" fmla="val 23520"/>
            </a:avLst>
          </a:pr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132acf08557_3_1394"/>
          <p:cNvSpPr/>
          <p:nvPr/>
        </p:nvSpPr>
        <p:spPr>
          <a:xfrm>
            <a:off x="7599750" y="2427725"/>
            <a:ext cx="867600" cy="8559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g132acf08557_3_1394"/>
          <p:cNvGrpSpPr/>
          <p:nvPr/>
        </p:nvGrpSpPr>
        <p:grpSpPr>
          <a:xfrm>
            <a:off x="8653428" y="1722729"/>
            <a:ext cx="2836658" cy="2033236"/>
            <a:chOff x="719222" y="4519230"/>
            <a:chExt cx="2820300" cy="2119500"/>
          </a:xfrm>
        </p:grpSpPr>
        <p:sp>
          <p:nvSpPr>
            <p:cNvPr id="287" name="Google Shape;287;g132acf08557_3_1394"/>
            <p:cNvSpPr/>
            <p:nvPr/>
          </p:nvSpPr>
          <p:spPr>
            <a:xfrm rot="-543222">
              <a:off x="839653" y="4711375"/>
              <a:ext cx="2579436" cy="1735210"/>
            </a:xfrm>
            <a:prstGeom prst="roundRect">
              <a:avLst>
                <a:gd name="adj" fmla="val 16667"/>
              </a:avLst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g132acf08557_3_1394"/>
            <p:cNvSpPr/>
            <p:nvPr/>
          </p:nvSpPr>
          <p:spPr>
            <a:xfrm rot="-543355">
              <a:off x="943845" y="4792019"/>
              <a:ext cx="2371055" cy="1573633"/>
            </a:xfrm>
            <a:prstGeom prst="roundRect">
              <a:avLst>
                <a:gd name="adj" fmla="val 16667"/>
              </a:avLst>
            </a:prstGeom>
            <a:solidFill>
              <a:srgbClr val="674EA7"/>
            </a:solidFill>
            <a:ln w="28575" cap="flat" cmpd="sng">
              <a:solidFill>
                <a:srgbClr val="20124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g132acf08557_3_1394"/>
          <p:cNvGrpSpPr/>
          <p:nvPr/>
        </p:nvGrpSpPr>
        <p:grpSpPr>
          <a:xfrm>
            <a:off x="8935933" y="1089333"/>
            <a:ext cx="2353087" cy="1794848"/>
            <a:chOff x="2917893" y="4585563"/>
            <a:chExt cx="2339518" cy="1870998"/>
          </a:xfrm>
        </p:grpSpPr>
        <p:grpSp>
          <p:nvGrpSpPr>
            <p:cNvPr id="290" name="Google Shape;290;g132acf08557_3_1394"/>
            <p:cNvGrpSpPr/>
            <p:nvPr/>
          </p:nvGrpSpPr>
          <p:grpSpPr>
            <a:xfrm rot="-374072">
              <a:off x="3363659" y="4649885"/>
              <a:ext cx="1252818" cy="1252818"/>
              <a:chOff x="4207750" y="5163075"/>
              <a:chExt cx="1252800" cy="1252800"/>
            </a:xfrm>
          </p:grpSpPr>
          <p:sp>
            <p:nvSpPr>
              <p:cNvPr id="291" name="Google Shape;291;g132acf08557_3_1394"/>
              <p:cNvSpPr/>
              <p:nvPr/>
            </p:nvSpPr>
            <p:spPr>
              <a:xfrm>
                <a:off x="4207750" y="5163075"/>
                <a:ext cx="1252800" cy="1252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g132acf08557_3_1394"/>
              <p:cNvSpPr/>
              <p:nvPr/>
            </p:nvSpPr>
            <p:spPr>
              <a:xfrm>
                <a:off x="4284700" y="5240025"/>
                <a:ext cx="1098900" cy="10989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rgbClr val="FFFF00"/>
                    </a:solidFill>
                  </a:rPr>
                  <a:t>$</a:t>
                </a:r>
                <a:endParaRPr sz="600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293" name="Google Shape;293;g132acf08557_3_1394"/>
            <p:cNvGrpSpPr/>
            <p:nvPr/>
          </p:nvGrpSpPr>
          <p:grpSpPr>
            <a:xfrm rot="490529">
              <a:off x="3921949" y="4936961"/>
              <a:ext cx="1252753" cy="1252753"/>
              <a:chOff x="4207750" y="5163075"/>
              <a:chExt cx="1252800" cy="1252800"/>
            </a:xfrm>
          </p:grpSpPr>
          <p:sp>
            <p:nvSpPr>
              <p:cNvPr id="294" name="Google Shape;294;g132acf08557_3_1394"/>
              <p:cNvSpPr/>
              <p:nvPr/>
            </p:nvSpPr>
            <p:spPr>
              <a:xfrm>
                <a:off x="4207750" y="5163075"/>
                <a:ext cx="1252800" cy="1252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g132acf08557_3_1394"/>
              <p:cNvSpPr/>
              <p:nvPr/>
            </p:nvSpPr>
            <p:spPr>
              <a:xfrm>
                <a:off x="4284700" y="5240025"/>
                <a:ext cx="1098900" cy="10989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rgbClr val="FFFF00"/>
                    </a:solidFill>
                  </a:rPr>
                  <a:t>$</a:t>
                </a:r>
                <a:endParaRPr sz="600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296" name="Google Shape;296;g132acf08557_3_1394"/>
            <p:cNvGrpSpPr/>
            <p:nvPr/>
          </p:nvGrpSpPr>
          <p:grpSpPr>
            <a:xfrm rot="-338838">
              <a:off x="2976490" y="5145222"/>
              <a:ext cx="1252741" cy="1252741"/>
              <a:chOff x="4207750" y="5163075"/>
              <a:chExt cx="1252800" cy="1252800"/>
            </a:xfrm>
          </p:grpSpPr>
          <p:sp>
            <p:nvSpPr>
              <p:cNvPr id="297" name="Google Shape;297;g132acf08557_3_1394"/>
              <p:cNvSpPr/>
              <p:nvPr/>
            </p:nvSpPr>
            <p:spPr>
              <a:xfrm>
                <a:off x="4207750" y="5163075"/>
                <a:ext cx="1252800" cy="1252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g132acf08557_3_1394"/>
              <p:cNvSpPr/>
              <p:nvPr/>
            </p:nvSpPr>
            <p:spPr>
              <a:xfrm>
                <a:off x="4284700" y="5240025"/>
                <a:ext cx="1098900" cy="10989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rgbClr val="FFFF00"/>
                    </a:solidFill>
                  </a:rPr>
                  <a:t>$</a:t>
                </a:r>
                <a:endParaRPr sz="60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99" name="Google Shape;299;g132acf08557_3_1394"/>
          <p:cNvSpPr/>
          <p:nvPr/>
        </p:nvSpPr>
        <p:spPr>
          <a:xfrm>
            <a:off x="8774507" y="2252568"/>
            <a:ext cx="2594400" cy="16647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132acf08557_3_1394"/>
          <p:cNvSpPr/>
          <p:nvPr/>
        </p:nvSpPr>
        <p:spPr>
          <a:xfrm>
            <a:off x="8879223" y="2329983"/>
            <a:ext cx="2385000" cy="150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0124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32acf08557_3_1394"/>
          <p:cNvSpPr/>
          <p:nvPr/>
        </p:nvSpPr>
        <p:spPr>
          <a:xfrm>
            <a:off x="10570878" y="2801959"/>
            <a:ext cx="919200" cy="5658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32acf08557_3_1394"/>
          <p:cNvSpPr/>
          <p:nvPr/>
        </p:nvSpPr>
        <p:spPr>
          <a:xfrm>
            <a:off x="10594797" y="2957197"/>
            <a:ext cx="267600" cy="2553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g132acf08557_3_1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425" y="2516975"/>
            <a:ext cx="158674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32acf08557_3_1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425" y="2921174"/>
            <a:ext cx="867600" cy="82420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32acf08557_3_1394"/>
          <p:cNvSpPr/>
          <p:nvPr/>
        </p:nvSpPr>
        <p:spPr>
          <a:xfrm>
            <a:off x="2666180" y="2810860"/>
            <a:ext cx="919200" cy="5613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32acf08557_3_1394"/>
          <p:cNvSpPr/>
          <p:nvPr/>
        </p:nvSpPr>
        <p:spPr>
          <a:xfrm>
            <a:off x="2697791" y="2958258"/>
            <a:ext cx="267600" cy="2532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g132acf08557_3_1394"/>
          <p:cNvGrpSpPr/>
          <p:nvPr/>
        </p:nvGrpSpPr>
        <p:grpSpPr>
          <a:xfrm>
            <a:off x="4729277" y="1805782"/>
            <a:ext cx="2836658" cy="2035780"/>
            <a:chOff x="719222" y="4519230"/>
            <a:chExt cx="2820300" cy="2119500"/>
          </a:xfrm>
        </p:grpSpPr>
        <p:sp>
          <p:nvSpPr>
            <p:cNvPr id="308" name="Google Shape;308;g132acf08557_3_1394"/>
            <p:cNvSpPr/>
            <p:nvPr/>
          </p:nvSpPr>
          <p:spPr>
            <a:xfrm rot="-543222">
              <a:off x="839653" y="4711375"/>
              <a:ext cx="2579436" cy="1735210"/>
            </a:xfrm>
            <a:prstGeom prst="roundRect">
              <a:avLst>
                <a:gd name="adj" fmla="val 16667"/>
              </a:avLst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g132acf08557_3_1394"/>
            <p:cNvSpPr/>
            <p:nvPr/>
          </p:nvSpPr>
          <p:spPr>
            <a:xfrm rot="-543355">
              <a:off x="943845" y="4792019"/>
              <a:ext cx="2371055" cy="1573633"/>
            </a:xfrm>
            <a:prstGeom prst="roundRect">
              <a:avLst>
                <a:gd name="adj" fmla="val 16667"/>
              </a:avLst>
            </a:prstGeom>
            <a:solidFill>
              <a:srgbClr val="1C4587"/>
            </a:solidFill>
            <a:ln w="28575" cap="flat" cmpd="sng">
              <a:solidFill>
                <a:srgbClr val="20124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g132acf08557_3_1394"/>
          <p:cNvGrpSpPr/>
          <p:nvPr/>
        </p:nvGrpSpPr>
        <p:grpSpPr>
          <a:xfrm>
            <a:off x="4971060" y="1089322"/>
            <a:ext cx="2353087" cy="1797093"/>
            <a:chOff x="2917893" y="4585563"/>
            <a:chExt cx="2339518" cy="1870998"/>
          </a:xfrm>
        </p:grpSpPr>
        <p:grpSp>
          <p:nvGrpSpPr>
            <p:cNvPr id="311" name="Google Shape;311;g132acf08557_3_1394"/>
            <p:cNvGrpSpPr/>
            <p:nvPr/>
          </p:nvGrpSpPr>
          <p:grpSpPr>
            <a:xfrm rot="-374072">
              <a:off x="3363659" y="4649885"/>
              <a:ext cx="1252818" cy="1252818"/>
              <a:chOff x="4207750" y="5163075"/>
              <a:chExt cx="1252800" cy="1252800"/>
            </a:xfrm>
          </p:grpSpPr>
          <p:sp>
            <p:nvSpPr>
              <p:cNvPr id="312" name="Google Shape;312;g132acf08557_3_1394"/>
              <p:cNvSpPr/>
              <p:nvPr/>
            </p:nvSpPr>
            <p:spPr>
              <a:xfrm>
                <a:off x="4207750" y="5163075"/>
                <a:ext cx="1252800" cy="1252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g132acf08557_3_1394"/>
              <p:cNvSpPr/>
              <p:nvPr/>
            </p:nvSpPr>
            <p:spPr>
              <a:xfrm>
                <a:off x="4284700" y="5240025"/>
                <a:ext cx="1098900" cy="10989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rgbClr val="FFFF00"/>
                    </a:solidFill>
                  </a:rPr>
                  <a:t>$</a:t>
                </a:r>
                <a:endParaRPr sz="600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314" name="Google Shape;314;g132acf08557_3_1394"/>
            <p:cNvGrpSpPr/>
            <p:nvPr/>
          </p:nvGrpSpPr>
          <p:grpSpPr>
            <a:xfrm rot="490529">
              <a:off x="3921949" y="4936961"/>
              <a:ext cx="1252753" cy="1252753"/>
              <a:chOff x="4207750" y="5163075"/>
              <a:chExt cx="1252800" cy="1252800"/>
            </a:xfrm>
          </p:grpSpPr>
          <p:sp>
            <p:nvSpPr>
              <p:cNvPr id="315" name="Google Shape;315;g132acf08557_3_1394"/>
              <p:cNvSpPr/>
              <p:nvPr/>
            </p:nvSpPr>
            <p:spPr>
              <a:xfrm>
                <a:off x="4207750" y="5163075"/>
                <a:ext cx="1252800" cy="1252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g132acf08557_3_1394"/>
              <p:cNvSpPr/>
              <p:nvPr/>
            </p:nvSpPr>
            <p:spPr>
              <a:xfrm>
                <a:off x="4284700" y="5240025"/>
                <a:ext cx="1098900" cy="10989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rgbClr val="FFFF00"/>
                    </a:solidFill>
                  </a:rPr>
                  <a:t>$</a:t>
                </a:r>
                <a:endParaRPr sz="600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317" name="Google Shape;317;g132acf08557_3_1394"/>
            <p:cNvGrpSpPr/>
            <p:nvPr/>
          </p:nvGrpSpPr>
          <p:grpSpPr>
            <a:xfrm rot="-338838">
              <a:off x="2976490" y="5145222"/>
              <a:ext cx="1252741" cy="1252741"/>
              <a:chOff x="4207750" y="5163075"/>
              <a:chExt cx="1252800" cy="1252800"/>
            </a:xfrm>
          </p:grpSpPr>
          <p:sp>
            <p:nvSpPr>
              <p:cNvPr id="318" name="Google Shape;318;g132acf08557_3_1394"/>
              <p:cNvSpPr/>
              <p:nvPr/>
            </p:nvSpPr>
            <p:spPr>
              <a:xfrm>
                <a:off x="4207750" y="5163075"/>
                <a:ext cx="1252800" cy="12528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g132acf08557_3_1394"/>
              <p:cNvSpPr/>
              <p:nvPr/>
            </p:nvSpPr>
            <p:spPr>
              <a:xfrm>
                <a:off x="4284700" y="5240025"/>
                <a:ext cx="1098900" cy="10989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rgbClr val="FFFF00"/>
                    </a:solidFill>
                  </a:rPr>
                  <a:t>$</a:t>
                </a:r>
                <a:endParaRPr sz="60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320" name="Google Shape;320;g132acf08557_3_1394"/>
          <p:cNvSpPr/>
          <p:nvPr/>
        </p:nvSpPr>
        <p:spPr>
          <a:xfrm>
            <a:off x="4834017" y="2336256"/>
            <a:ext cx="2594361" cy="166666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32acf08557_3_1394"/>
          <p:cNvSpPr/>
          <p:nvPr/>
        </p:nvSpPr>
        <p:spPr>
          <a:xfrm>
            <a:off x="4938708" y="2413769"/>
            <a:ext cx="2384953" cy="151163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0124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g132acf08557_3_1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238" y="2525638"/>
            <a:ext cx="1646150" cy="12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32acf08557_3_1394"/>
          <p:cNvSpPr/>
          <p:nvPr/>
        </p:nvSpPr>
        <p:spPr>
          <a:xfrm>
            <a:off x="6618524" y="2808310"/>
            <a:ext cx="919200" cy="5664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2acf08557_3_1394"/>
          <p:cNvSpPr/>
          <p:nvPr/>
        </p:nvSpPr>
        <p:spPr>
          <a:xfrm>
            <a:off x="6696847" y="2963679"/>
            <a:ext cx="267600" cy="2556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2acf08557_3_6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/>
              <a:t>Digital Asset Security</a:t>
            </a:r>
            <a:endParaRPr sz="2400"/>
          </a:p>
        </p:txBody>
      </p:sp>
      <p:cxnSp>
        <p:nvCxnSpPr>
          <p:cNvPr id="330" name="Google Shape;330;g132acf08557_3_636"/>
          <p:cNvCxnSpPr/>
          <p:nvPr/>
        </p:nvCxnSpPr>
        <p:spPr>
          <a:xfrm>
            <a:off x="775925" y="979432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1" name="Google Shape;331;g132acf08557_3_636"/>
          <p:cNvSpPr txBox="1">
            <a:spLocks noGrp="1"/>
          </p:cNvSpPr>
          <p:nvPr>
            <p:ph type="sldNum" idx="12"/>
          </p:nvPr>
        </p:nvSpPr>
        <p:spPr>
          <a:xfrm>
            <a:off x="9339575" y="636872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cxnSp>
        <p:nvCxnSpPr>
          <p:cNvPr id="332" name="Google Shape;332;g132acf08557_3_636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3" name="Google Shape;333;g132acf08557_3_636"/>
          <p:cNvSpPr/>
          <p:nvPr/>
        </p:nvSpPr>
        <p:spPr>
          <a:xfrm>
            <a:off x="953935" y="1120375"/>
            <a:ext cx="3158100" cy="522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Single-Key Signatures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132acf08557_3_636"/>
          <p:cNvSpPr/>
          <p:nvPr/>
        </p:nvSpPr>
        <p:spPr>
          <a:xfrm>
            <a:off x="4678266" y="1137700"/>
            <a:ext cx="2868300" cy="52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 Signatures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32acf08557_3_636"/>
          <p:cNvSpPr/>
          <p:nvPr/>
        </p:nvSpPr>
        <p:spPr>
          <a:xfrm>
            <a:off x="8554062" y="1128673"/>
            <a:ext cx="2758500" cy="527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MPC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g132acf08557_3_6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1445" y="1739049"/>
            <a:ext cx="1262941" cy="91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32acf08557_3_6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3914" y="3044685"/>
            <a:ext cx="1558008" cy="43859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32acf08557_3_636"/>
          <p:cNvSpPr/>
          <p:nvPr/>
        </p:nvSpPr>
        <p:spPr>
          <a:xfrm>
            <a:off x="1794542" y="3793886"/>
            <a:ext cx="1476900" cy="354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Ledger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132acf08557_3_636"/>
          <p:cNvSpPr txBox="1"/>
          <p:nvPr/>
        </p:nvSpPr>
        <p:spPr>
          <a:xfrm>
            <a:off x="514100" y="2092066"/>
            <a:ext cx="157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Approver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g132acf08557_3_636"/>
          <p:cNvSpPr txBox="1"/>
          <p:nvPr/>
        </p:nvSpPr>
        <p:spPr>
          <a:xfrm>
            <a:off x="591192" y="3086681"/>
            <a:ext cx="116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Wallet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1" name="Google Shape;341;g132acf08557_3_636"/>
          <p:cNvCxnSpPr>
            <a:stCxn id="336" idx="2"/>
            <a:endCxn id="337" idx="0"/>
          </p:cNvCxnSpPr>
          <p:nvPr/>
        </p:nvCxnSpPr>
        <p:spPr>
          <a:xfrm>
            <a:off x="2532916" y="2657067"/>
            <a:ext cx="0" cy="387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2" name="Google Shape;342;g132acf08557_3_636"/>
          <p:cNvCxnSpPr>
            <a:stCxn id="337" idx="2"/>
            <a:endCxn id="338" idx="0"/>
          </p:cNvCxnSpPr>
          <p:nvPr/>
        </p:nvCxnSpPr>
        <p:spPr>
          <a:xfrm>
            <a:off x="2532918" y="3483280"/>
            <a:ext cx="0" cy="31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43" name="Google Shape;343;g132acf08557_3_6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8651" y="1915275"/>
            <a:ext cx="1056224" cy="6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32acf08557_3_6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1330" y="1878857"/>
            <a:ext cx="679152" cy="70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32acf08557_3_6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7593" y="1791284"/>
            <a:ext cx="982022" cy="79693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32acf08557_3_636"/>
          <p:cNvSpPr txBox="1"/>
          <p:nvPr/>
        </p:nvSpPr>
        <p:spPr>
          <a:xfrm>
            <a:off x="4308200" y="2487882"/>
            <a:ext cx="142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Approver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132acf08557_3_636"/>
          <p:cNvSpPr txBox="1"/>
          <p:nvPr/>
        </p:nvSpPr>
        <p:spPr>
          <a:xfrm>
            <a:off x="5454282" y="2487882"/>
            <a:ext cx="142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Approver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132acf08557_3_636"/>
          <p:cNvSpPr txBox="1"/>
          <p:nvPr/>
        </p:nvSpPr>
        <p:spPr>
          <a:xfrm>
            <a:off x="6490468" y="2487882"/>
            <a:ext cx="142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Approver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g132acf08557_3_6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3207" y="3168510"/>
            <a:ext cx="1056228" cy="2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32acf08557_3_6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9306" y="3168508"/>
            <a:ext cx="1056228" cy="29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32acf08557_3_6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5491" y="3168508"/>
            <a:ext cx="1056228" cy="296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g132acf08557_3_636"/>
          <p:cNvCxnSpPr>
            <a:stCxn id="346" idx="2"/>
            <a:endCxn id="349" idx="0"/>
          </p:cNvCxnSpPr>
          <p:nvPr/>
        </p:nvCxnSpPr>
        <p:spPr>
          <a:xfrm>
            <a:off x="5021300" y="2980482"/>
            <a:ext cx="0" cy="188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3" name="Google Shape;353;g132acf08557_3_636"/>
          <p:cNvCxnSpPr>
            <a:stCxn id="347" idx="2"/>
            <a:endCxn id="350" idx="0"/>
          </p:cNvCxnSpPr>
          <p:nvPr/>
        </p:nvCxnSpPr>
        <p:spPr>
          <a:xfrm>
            <a:off x="6167382" y="2980482"/>
            <a:ext cx="0" cy="188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4" name="Google Shape;354;g132acf08557_3_636"/>
          <p:cNvCxnSpPr>
            <a:stCxn id="348" idx="2"/>
            <a:endCxn id="351" idx="0"/>
          </p:cNvCxnSpPr>
          <p:nvPr/>
        </p:nvCxnSpPr>
        <p:spPr>
          <a:xfrm>
            <a:off x="7203568" y="2980482"/>
            <a:ext cx="0" cy="188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5" name="Google Shape;355;g132acf08557_3_636"/>
          <p:cNvSpPr/>
          <p:nvPr/>
        </p:nvSpPr>
        <p:spPr>
          <a:xfrm>
            <a:off x="5491301" y="3848772"/>
            <a:ext cx="1341300" cy="35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Ledger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g132acf08557_3_636"/>
          <p:cNvCxnSpPr>
            <a:stCxn id="350" idx="2"/>
            <a:endCxn id="355" idx="0"/>
          </p:cNvCxnSpPr>
          <p:nvPr/>
        </p:nvCxnSpPr>
        <p:spPr>
          <a:xfrm flipH="1">
            <a:off x="6162020" y="3465092"/>
            <a:ext cx="5400" cy="383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57" name="Google Shape;357;g132acf08557_3_6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5388" y="1923419"/>
            <a:ext cx="1103200" cy="63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32acf08557_3_6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06744" y="1887128"/>
            <a:ext cx="653145" cy="70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32acf08557_3_6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0602" y="1799888"/>
            <a:ext cx="944417" cy="79390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32acf08557_3_636"/>
          <p:cNvSpPr txBox="1"/>
          <p:nvPr/>
        </p:nvSpPr>
        <p:spPr>
          <a:xfrm>
            <a:off x="8161175" y="2493833"/>
            <a:ext cx="137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Approver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132acf08557_3_636"/>
          <p:cNvSpPr txBox="1"/>
          <p:nvPr/>
        </p:nvSpPr>
        <p:spPr>
          <a:xfrm>
            <a:off x="9263369" y="2493833"/>
            <a:ext cx="137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Approver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132acf08557_3_636"/>
          <p:cNvSpPr txBox="1"/>
          <p:nvPr/>
        </p:nvSpPr>
        <p:spPr>
          <a:xfrm>
            <a:off x="10259875" y="2493833"/>
            <a:ext cx="137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Approver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3" name="Google Shape;363;g132acf08557_3_636"/>
          <p:cNvCxnSpPr>
            <a:stCxn id="360" idx="2"/>
            <a:endCxn id="364" idx="0"/>
          </p:cNvCxnSpPr>
          <p:nvPr/>
        </p:nvCxnSpPr>
        <p:spPr>
          <a:xfrm flipH="1">
            <a:off x="8784575" y="2986433"/>
            <a:ext cx="62400" cy="202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5" name="Google Shape;365;g132acf08557_3_636"/>
          <p:cNvCxnSpPr>
            <a:stCxn id="361" idx="2"/>
          </p:cNvCxnSpPr>
          <p:nvPr/>
        </p:nvCxnSpPr>
        <p:spPr>
          <a:xfrm>
            <a:off x="9949169" y="2986433"/>
            <a:ext cx="0" cy="32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6" name="Google Shape;366;g132acf08557_3_636"/>
          <p:cNvCxnSpPr>
            <a:stCxn id="362" idx="2"/>
            <a:endCxn id="367" idx="0"/>
          </p:cNvCxnSpPr>
          <p:nvPr/>
        </p:nvCxnSpPr>
        <p:spPr>
          <a:xfrm>
            <a:off x="10945675" y="2986433"/>
            <a:ext cx="0" cy="193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8" name="Google Shape;368;g132acf08557_3_636"/>
          <p:cNvSpPr/>
          <p:nvPr/>
        </p:nvSpPr>
        <p:spPr>
          <a:xfrm>
            <a:off x="9288290" y="3790158"/>
            <a:ext cx="1290000" cy="35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Ledger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132acf08557_3_6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76889" y="3189189"/>
            <a:ext cx="1015644" cy="15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32acf08557_3_6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37864" y="3179492"/>
            <a:ext cx="1015644" cy="150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g132acf08557_3_636"/>
          <p:cNvCxnSpPr>
            <a:stCxn id="370" idx="2"/>
            <a:endCxn id="368" idx="0"/>
          </p:cNvCxnSpPr>
          <p:nvPr/>
        </p:nvCxnSpPr>
        <p:spPr>
          <a:xfrm>
            <a:off x="9933309" y="3507343"/>
            <a:ext cx="0" cy="282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0" name="Google Shape;370;g132acf08557_3_6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25487" y="3353867"/>
            <a:ext cx="1015644" cy="15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32acf08557_3_636"/>
          <p:cNvSpPr txBox="1"/>
          <p:nvPr/>
        </p:nvSpPr>
        <p:spPr>
          <a:xfrm>
            <a:off x="701275" y="4228125"/>
            <a:ext cx="35169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A key is stored on a single storage device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Provides security based on hardware equipment or cold storage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  <p:sp>
        <p:nvSpPr>
          <p:cNvPr id="372" name="Google Shape;372;g132acf08557_3_636"/>
          <p:cNvSpPr txBox="1"/>
          <p:nvPr/>
        </p:nvSpPr>
        <p:spPr>
          <a:xfrm>
            <a:off x="4288350" y="4233725"/>
            <a:ext cx="3615300" cy="21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Limited flexibility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More than required number of approvers sign is needed.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Customized development for each ledger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Fee setting ∝ processing time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  <p:sp>
        <p:nvSpPr>
          <p:cNvPr id="373" name="Google Shape;373;g132acf08557_3_636"/>
          <p:cNvSpPr txBox="1"/>
          <p:nvPr/>
        </p:nvSpPr>
        <p:spPr>
          <a:xfrm>
            <a:off x="8098650" y="4233713"/>
            <a:ext cx="3516900" cy="21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Excellent security, flexibility and fast processing speed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Encryption algorithm applied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Policy-Based Distributed Validation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457200" marR="38100" lvl="0" indent="-3365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-"/>
            </a:pPr>
            <a:r>
              <a:rPr lang="en-US" sz="1700">
                <a:solidFill>
                  <a:srgbClr val="202124"/>
                </a:solidFill>
                <a:highlight>
                  <a:srgbClr val="F8F9FA"/>
                </a:highlight>
              </a:rPr>
              <a:t>Easy to change approvers</a:t>
            </a:r>
            <a:endParaRPr sz="170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  <p:cxnSp>
        <p:nvCxnSpPr>
          <p:cNvPr id="374" name="Google Shape;374;g132acf08557_3_636"/>
          <p:cNvCxnSpPr/>
          <p:nvPr/>
        </p:nvCxnSpPr>
        <p:spPr>
          <a:xfrm flipH="1">
            <a:off x="4294363" y="1027125"/>
            <a:ext cx="16500" cy="5274900"/>
          </a:xfrm>
          <a:prstGeom prst="straightConnector1">
            <a:avLst/>
          </a:prstGeom>
          <a:noFill/>
          <a:ln w="38100" cap="flat" cmpd="sng">
            <a:solidFill>
              <a:srgbClr val="B9B8B8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5" name="Google Shape;375;g132acf08557_3_636"/>
          <p:cNvCxnSpPr/>
          <p:nvPr/>
        </p:nvCxnSpPr>
        <p:spPr>
          <a:xfrm flipH="1">
            <a:off x="7983125" y="1027125"/>
            <a:ext cx="16500" cy="5274900"/>
          </a:xfrm>
          <a:prstGeom prst="straightConnector1">
            <a:avLst/>
          </a:prstGeom>
          <a:noFill/>
          <a:ln w="38100" cap="flat" cmpd="sng">
            <a:solidFill>
              <a:srgbClr val="B9B8B8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2acf08557_1_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400"/>
              <a:t>Digital Asset Security - Comparison</a:t>
            </a:r>
            <a:endParaRPr sz="2400"/>
          </a:p>
        </p:txBody>
      </p:sp>
      <p:cxnSp>
        <p:nvCxnSpPr>
          <p:cNvPr id="381" name="Google Shape;381;g132acf08557_1_49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2" name="Google Shape;382;g132acf08557_1_4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cxnSp>
        <p:nvCxnSpPr>
          <p:cNvPr id="383" name="Google Shape;383;g132acf08557_1_49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84" name="Google Shape;384;g132acf08557_1_49"/>
          <p:cNvGraphicFramePr/>
          <p:nvPr/>
        </p:nvGraphicFramePr>
        <p:xfrm>
          <a:off x="838200" y="1431951"/>
          <a:ext cx="10515600" cy="4598850"/>
        </p:xfrm>
        <a:graphic>
          <a:graphicData uri="http://schemas.openxmlformats.org/drawingml/2006/table">
            <a:tbl>
              <a:tblPr>
                <a:noFill/>
                <a:tableStyleId>{867CA576-ECE2-470A-9983-7AC15A03C944}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endParaRPr sz="2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lt1"/>
                          </a:solidFill>
                        </a:rPr>
                        <a:t>Single Signatures</a:t>
                      </a:r>
                      <a:endParaRPr sz="2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lt1"/>
                          </a:solidFill>
                        </a:rPr>
                        <a:t>Multi Signatures</a:t>
                      </a:r>
                      <a:endParaRPr sz="2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lt1"/>
                          </a:solidFill>
                        </a:rPr>
                        <a:t>MPC</a:t>
                      </a:r>
                      <a:endParaRPr sz="2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Security</a:t>
                      </a:r>
                      <a:endParaRPr sz="21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O</a:t>
                      </a:r>
                      <a:endParaRPr sz="21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OO</a:t>
                      </a:r>
                      <a:endParaRPr sz="21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OOO</a:t>
                      </a:r>
                      <a:endParaRPr sz="2100" u="none" strike="noStrike" cap="none"/>
                    </a:p>
                  </a:txBody>
                  <a:tcPr marL="121900" marR="121900" marT="121900" marB="121900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Privacy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X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X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O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Scalability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O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X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O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9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Transaction Size</a:t>
                      </a:r>
                      <a:endParaRPr sz="2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 / Efficiency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O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X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O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9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Static Account Address Support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X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X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O</a:t>
                      </a:r>
                      <a:endParaRPr sz="21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f2ec77f77_3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Architecture Design</a:t>
            </a:r>
            <a:endParaRPr sz="2400"/>
          </a:p>
        </p:txBody>
      </p:sp>
      <p:cxnSp>
        <p:nvCxnSpPr>
          <p:cNvPr id="390" name="Google Shape;390;g12f2ec77f77_3_0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1" name="Google Shape;391;g12f2ec77f77_3_0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cxnSp>
        <p:nvCxnSpPr>
          <p:cNvPr id="392" name="Google Shape;392;g12f2ec77f77_3_0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3" name="Google Shape;393;g12f2ec77f77_3_0"/>
          <p:cNvSpPr/>
          <p:nvPr/>
        </p:nvSpPr>
        <p:spPr>
          <a:xfrm>
            <a:off x="993347" y="1105258"/>
            <a:ext cx="10205400" cy="5101200"/>
          </a:xfrm>
          <a:prstGeom prst="rect">
            <a:avLst/>
          </a:prstGeom>
          <a:noFill/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12f2ec77f77_3_0"/>
          <p:cNvSpPr/>
          <p:nvPr/>
        </p:nvSpPr>
        <p:spPr>
          <a:xfrm>
            <a:off x="1196106" y="1839036"/>
            <a:ext cx="98289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Wallet – Web (Front-End)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12f2ec77f77_3_0"/>
          <p:cNvSpPr/>
          <p:nvPr/>
        </p:nvSpPr>
        <p:spPr>
          <a:xfrm>
            <a:off x="1347606" y="2485745"/>
            <a:ext cx="1142400" cy="254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12f2ec77f77_3_0"/>
          <p:cNvSpPr/>
          <p:nvPr/>
        </p:nvSpPr>
        <p:spPr>
          <a:xfrm>
            <a:off x="2902578" y="2484833"/>
            <a:ext cx="1142400" cy="254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12f2ec77f77_3_0"/>
          <p:cNvSpPr/>
          <p:nvPr/>
        </p:nvSpPr>
        <p:spPr>
          <a:xfrm>
            <a:off x="4582336" y="2484833"/>
            <a:ext cx="1142400" cy="254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12f2ec77f77_3_0"/>
          <p:cNvSpPr/>
          <p:nvPr/>
        </p:nvSpPr>
        <p:spPr>
          <a:xfrm>
            <a:off x="6235187" y="2484833"/>
            <a:ext cx="1142400" cy="254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12f2ec77f77_3_0"/>
          <p:cNvSpPr/>
          <p:nvPr/>
        </p:nvSpPr>
        <p:spPr>
          <a:xfrm>
            <a:off x="7848947" y="2484833"/>
            <a:ext cx="1142400" cy="254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12f2ec77f77_3_0"/>
          <p:cNvSpPr/>
          <p:nvPr/>
        </p:nvSpPr>
        <p:spPr>
          <a:xfrm>
            <a:off x="1208876" y="3052017"/>
            <a:ext cx="7990500" cy="30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Intermediary Server (Back-End)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12f2ec77f77_3_0"/>
          <p:cNvSpPr/>
          <p:nvPr/>
        </p:nvSpPr>
        <p:spPr>
          <a:xfrm>
            <a:off x="9651211" y="2385044"/>
            <a:ext cx="1373700" cy="224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g12f2ec77f77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1726" y="3243701"/>
            <a:ext cx="834642" cy="81677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2f2ec77f77_3_0"/>
          <p:cNvSpPr txBox="1"/>
          <p:nvPr/>
        </p:nvSpPr>
        <p:spPr>
          <a:xfrm>
            <a:off x="9818429" y="4076581"/>
            <a:ext cx="1061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Blockchain Node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12f2ec77f77_3_0"/>
          <p:cNvSpPr/>
          <p:nvPr/>
        </p:nvSpPr>
        <p:spPr>
          <a:xfrm>
            <a:off x="4444761" y="4870943"/>
            <a:ext cx="398700" cy="180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12f2ec77f77_3_0"/>
          <p:cNvSpPr/>
          <p:nvPr/>
        </p:nvSpPr>
        <p:spPr>
          <a:xfrm>
            <a:off x="1767539" y="1304262"/>
            <a:ext cx="1121100" cy="255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Customer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g12f2ec77f77_3_0"/>
          <p:cNvSpPr/>
          <p:nvPr/>
        </p:nvSpPr>
        <p:spPr>
          <a:xfrm>
            <a:off x="3248465" y="1298821"/>
            <a:ext cx="1121100" cy="255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Customer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g12f2ec77f77_3_0"/>
          <p:cNvSpPr/>
          <p:nvPr/>
        </p:nvSpPr>
        <p:spPr>
          <a:xfrm>
            <a:off x="4731966" y="1298821"/>
            <a:ext cx="1121100" cy="255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Customer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12f2ec77f77_3_0"/>
          <p:cNvSpPr/>
          <p:nvPr/>
        </p:nvSpPr>
        <p:spPr>
          <a:xfrm>
            <a:off x="1196106" y="1224276"/>
            <a:ext cx="9828900" cy="428400"/>
          </a:xfrm>
          <a:prstGeom prst="rect">
            <a:avLst/>
          </a:prstGeom>
          <a:noFill/>
          <a:ln w="12700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g12f2ec77f77_3_0"/>
          <p:cNvSpPr/>
          <p:nvPr/>
        </p:nvSpPr>
        <p:spPr>
          <a:xfrm>
            <a:off x="6252805" y="1401368"/>
            <a:ext cx="73800" cy="73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12f2ec77f77_3_0"/>
          <p:cNvSpPr/>
          <p:nvPr/>
        </p:nvSpPr>
        <p:spPr>
          <a:xfrm>
            <a:off x="6780317" y="1401368"/>
            <a:ext cx="73800" cy="73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g12f2ec77f77_3_0"/>
          <p:cNvSpPr/>
          <p:nvPr/>
        </p:nvSpPr>
        <p:spPr>
          <a:xfrm>
            <a:off x="7307829" y="1404697"/>
            <a:ext cx="73800" cy="738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g12f2ec77f77_3_0"/>
          <p:cNvSpPr/>
          <p:nvPr/>
        </p:nvSpPr>
        <p:spPr>
          <a:xfrm>
            <a:off x="9313751" y="1299854"/>
            <a:ext cx="1121100" cy="255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Customer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g12f2ec77f77_3_0"/>
          <p:cNvSpPr/>
          <p:nvPr/>
        </p:nvSpPr>
        <p:spPr>
          <a:xfrm>
            <a:off x="7773718" y="1299772"/>
            <a:ext cx="1121100" cy="2556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Customer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g12f2ec77f77_3_0"/>
          <p:cNvSpPr/>
          <p:nvPr/>
        </p:nvSpPr>
        <p:spPr>
          <a:xfrm>
            <a:off x="9231361" y="3113865"/>
            <a:ext cx="387900" cy="175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g12f2ec77f77_3_0"/>
          <p:cNvSpPr/>
          <p:nvPr/>
        </p:nvSpPr>
        <p:spPr>
          <a:xfrm>
            <a:off x="1194710" y="2398021"/>
            <a:ext cx="7990500" cy="428400"/>
          </a:xfrm>
          <a:prstGeom prst="rect">
            <a:avLst/>
          </a:prstGeom>
          <a:noFill/>
          <a:ln w="12700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g12f2ec77f77_3_0"/>
          <p:cNvSpPr/>
          <p:nvPr/>
        </p:nvSpPr>
        <p:spPr>
          <a:xfrm>
            <a:off x="2403992" y="3657599"/>
            <a:ext cx="6795300" cy="2425200"/>
          </a:xfrm>
          <a:prstGeom prst="rect">
            <a:avLst/>
          </a:prstGeom>
          <a:noFill/>
          <a:ln w="12700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12f2ec77f77_3_0"/>
          <p:cNvSpPr/>
          <p:nvPr/>
        </p:nvSpPr>
        <p:spPr>
          <a:xfrm>
            <a:off x="6782326" y="4876729"/>
            <a:ext cx="398700" cy="180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12f2ec77f77_3_0"/>
          <p:cNvSpPr/>
          <p:nvPr/>
        </p:nvSpPr>
        <p:spPr>
          <a:xfrm>
            <a:off x="9687582" y="2472770"/>
            <a:ext cx="1314300" cy="717900"/>
          </a:xfrm>
          <a:prstGeom prst="roundRect">
            <a:avLst>
              <a:gd name="adj" fmla="val 8791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Multi-sig</a:t>
            </a:r>
            <a:b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 Contract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9" name="Google Shape;419;g12f2ec77f77_3_0"/>
          <p:cNvCxnSpPr/>
          <p:nvPr/>
        </p:nvCxnSpPr>
        <p:spPr>
          <a:xfrm>
            <a:off x="9227955" y="5332906"/>
            <a:ext cx="703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20" name="Google Shape;420;g12f2ec77f77_3_0"/>
          <p:cNvSpPr txBox="1"/>
          <p:nvPr/>
        </p:nvSpPr>
        <p:spPr>
          <a:xfrm>
            <a:off x="9918958" y="5055124"/>
            <a:ext cx="1061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 Provider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1" name="Google Shape;421;g12f2ec77f77_3_0"/>
          <p:cNvGrpSpPr/>
          <p:nvPr/>
        </p:nvGrpSpPr>
        <p:grpSpPr>
          <a:xfrm>
            <a:off x="2507926" y="3837392"/>
            <a:ext cx="1912015" cy="2089628"/>
            <a:chOff x="1384154" y="3856268"/>
            <a:chExt cx="1912015" cy="2089628"/>
          </a:xfrm>
        </p:grpSpPr>
        <p:grpSp>
          <p:nvGrpSpPr>
            <p:cNvPr id="422" name="Google Shape;422;g12f2ec77f77_3_0"/>
            <p:cNvGrpSpPr/>
            <p:nvPr/>
          </p:nvGrpSpPr>
          <p:grpSpPr>
            <a:xfrm>
              <a:off x="1384154" y="3856268"/>
              <a:ext cx="1912015" cy="2089628"/>
              <a:chOff x="979000" y="2604148"/>
              <a:chExt cx="1663200" cy="1817700"/>
            </a:xfrm>
          </p:grpSpPr>
          <p:sp>
            <p:nvSpPr>
              <p:cNvPr id="423" name="Google Shape;423;g12f2ec77f77_3_0"/>
              <p:cNvSpPr/>
              <p:nvPr/>
            </p:nvSpPr>
            <p:spPr>
              <a:xfrm>
                <a:off x="979000" y="2604148"/>
                <a:ext cx="1663200" cy="18177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4" name="Google Shape;424;g12f2ec77f77_3_0"/>
              <p:cNvSpPr/>
              <p:nvPr/>
            </p:nvSpPr>
            <p:spPr>
              <a:xfrm>
                <a:off x="1127075" y="2895650"/>
                <a:ext cx="1364400" cy="685800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Cold Wallet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5" name="Google Shape;425;g12f2ec77f77_3_0"/>
              <p:cNvSpPr/>
              <p:nvPr/>
            </p:nvSpPr>
            <p:spPr>
              <a:xfrm>
                <a:off x="1127075" y="3653425"/>
                <a:ext cx="1364400" cy="68580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MPC-based</a:t>
                </a:r>
                <a:b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Key Management System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26" name="Google Shape;426;g12f2ec77f77_3_0"/>
            <p:cNvSpPr txBox="1"/>
            <p:nvPr/>
          </p:nvSpPr>
          <p:spPr>
            <a:xfrm>
              <a:off x="1767539" y="3881612"/>
              <a:ext cx="1145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Key Storage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27" name="Google Shape;427;g12f2ec77f77_3_0"/>
          <p:cNvGrpSpPr/>
          <p:nvPr/>
        </p:nvGrpSpPr>
        <p:grpSpPr>
          <a:xfrm>
            <a:off x="4867464" y="3837392"/>
            <a:ext cx="1912015" cy="2089628"/>
            <a:chOff x="4497576" y="3851105"/>
            <a:chExt cx="1912015" cy="2089628"/>
          </a:xfrm>
        </p:grpSpPr>
        <p:grpSp>
          <p:nvGrpSpPr>
            <p:cNvPr id="428" name="Google Shape;428;g12f2ec77f77_3_0"/>
            <p:cNvGrpSpPr/>
            <p:nvPr/>
          </p:nvGrpSpPr>
          <p:grpSpPr>
            <a:xfrm>
              <a:off x="4497576" y="3851105"/>
              <a:ext cx="1912015" cy="2089628"/>
              <a:chOff x="979000" y="2604148"/>
              <a:chExt cx="1663200" cy="1817700"/>
            </a:xfrm>
          </p:grpSpPr>
          <p:sp>
            <p:nvSpPr>
              <p:cNvPr id="429" name="Google Shape;429;g12f2ec77f77_3_0"/>
              <p:cNvSpPr/>
              <p:nvPr/>
            </p:nvSpPr>
            <p:spPr>
              <a:xfrm>
                <a:off x="979000" y="2604148"/>
                <a:ext cx="1663200" cy="18177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0" name="Google Shape;430;g12f2ec77f77_3_0"/>
              <p:cNvSpPr/>
              <p:nvPr/>
            </p:nvSpPr>
            <p:spPr>
              <a:xfrm>
                <a:off x="1127075" y="2895650"/>
                <a:ext cx="1364400" cy="685800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Cold Wallet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1" name="Google Shape;431;g12f2ec77f77_3_0"/>
              <p:cNvSpPr/>
              <p:nvPr/>
            </p:nvSpPr>
            <p:spPr>
              <a:xfrm>
                <a:off x="1127075" y="3653425"/>
                <a:ext cx="1364400" cy="68580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MPC-based</a:t>
                </a:r>
                <a:b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Key Management System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2" name="Google Shape;432;g12f2ec77f77_3_0"/>
            <p:cNvSpPr txBox="1"/>
            <p:nvPr/>
          </p:nvSpPr>
          <p:spPr>
            <a:xfrm>
              <a:off x="4879581" y="3874053"/>
              <a:ext cx="1145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Key Storage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33" name="Google Shape;433;g12f2ec77f77_3_0"/>
          <p:cNvGrpSpPr/>
          <p:nvPr/>
        </p:nvGrpSpPr>
        <p:grpSpPr>
          <a:xfrm>
            <a:off x="7205539" y="3837391"/>
            <a:ext cx="1912015" cy="2089628"/>
            <a:chOff x="7139230" y="3851104"/>
            <a:chExt cx="1912015" cy="2089628"/>
          </a:xfrm>
        </p:grpSpPr>
        <p:grpSp>
          <p:nvGrpSpPr>
            <p:cNvPr id="434" name="Google Shape;434;g12f2ec77f77_3_0"/>
            <p:cNvGrpSpPr/>
            <p:nvPr/>
          </p:nvGrpSpPr>
          <p:grpSpPr>
            <a:xfrm>
              <a:off x="7139230" y="3851104"/>
              <a:ext cx="1912015" cy="2089628"/>
              <a:chOff x="979000" y="2604147"/>
              <a:chExt cx="1663200" cy="1817700"/>
            </a:xfrm>
          </p:grpSpPr>
          <p:sp>
            <p:nvSpPr>
              <p:cNvPr id="435" name="Google Shape;435;g12f2ec77f77_3_0"/>
              <p:cNvSpPr/>
              <p:nvPr/>
            </p:nvSpPr>
            <p:spPr>
              <a:xfrm>
                <a:off x="979000" y="2604147"/>
                <a:ext cx="1663200" cy="18177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6" name="Google Shape;436;g12f2ec77f77_3_0"/>
              <p:cNvSpPr/>
              <p:nvPr/>
            </p:nvSpPr>
            <p:spPr>
              <a:xfrm>
                <a:off x="1127075" y="2895650"/>
                <a:ext cx="1364400" cy="685800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Cold Wallet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7" name="Google Shape;437;g12f2ec77f77_3_0"/>
              <p:cNvSpPr/>
              <p:nvPr/>
            </p:nvSpPr>
            <p:spPr>
              <a:xfrm>
                <a:off x="1127075" y="3653425"/>
                <a:ext cx="1364400" cy="685800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None/>
                </a:pP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MPC-based</a:t>
                </a:r>
                <a:b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lang="en-US" sz="12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Key Management System</a:t>
                </a:r>
                <a:endParaRPr sz="12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8" name="Google Shape;438;g12f2ec77f77_3_0"/>
            <p:cNvSpPr txBox="1"/>
            <p:nvPr/>
          </p:nvSpPr>
          <p:spPr>
            <a:xfrm>
              <a:off x="7521235" y="3882673"/>
              <a:ext cx="11451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Key Storage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9" name="Google Shape;439;g12f2ec77f77_3_0"/>
          <p:cNvSpPr/>
          <p:nvPr/>
        </p:nvSpPr>
        <p:spPr>
          <a:xfrm>
            <a:off x="1134920" y="3657599"/>
            <a:ext cx="1154700" cy="2425200"/>
          </a:xfrm>
          <a:prstGeom prst="rect">
            <a:avLst/>
          </a:prstGeom>
          <a:noFill/>
          <a:ln w="12700" cap="flat" cmpd="sng">
            <a:solidFill>
              <a:srgbClr val="59595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g12f2ec77f77_3_0"/>
          <p:cNvSpPr/>
          <p:nvPr/>
        </p:nvSpPr>
        <p:spPr>
          <a:xfrm>
            <a:off x="1281566" y="4447934"/>
            <a:ext cx="861300" cy="1384200"/>
          </a:xfrm>
          <a:prstGeom prst="roundRect">
            <a:avLst>
              <a:gd name="adj" fmla="val 0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Cold Wallet for Multi-sig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g12f2ec77f77_3_0"/>
          <p:cNvSpPr txBox="1"/>
          <p:nvPr/>
        </p:nvSpPr>
        <p:spPr>
          <a:xfrm>
            <a:off x="1127842" y="3752256"/>
            <a:ext cx="1145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Backup</a:t>
            </a:r>
            <a:b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 Storage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g12f2ec77f77_3_0"/>
          <p:cNvSpPr txBox="1"/>
          <p:nvPr/>
        </p:nvSpPr>
        <p:spPr>
          <a:xfrm>
            <a:off x="1181725" y="1778825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0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g12f2ec77f77_3_0"/>
          <p:cNvSpPr txBox="1"/>
          <p:nvPr/>
        </p:nvSpPr>
        <p:spPr>
          <a:xfrm>
            <a:off x="1127850" y="2072563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1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g12f2ec77f77_3_0"/>
          <p:cNvSpPr txBox="1"/>
          <p:nvPr/>
        </p:nvSpPr>
        <p:spPr>
          <a:xfrm>
            <a:off x="1127850" y="3307988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2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g12f2ec77f77_3_0"/>
          <p:cNvSpPr txBox="1"/>
          <p:nvPr/>
        </p:nvSpPr>
        <p:spPr>
          <a:xfrm>
            <a:off x="2591475" y="4766763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Layer 3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2acf08557_3_2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High-level Workflow – Key management (Send transaction)</a:t>
            </a:r>
            <a:endParaRPr sz="2400"/>
          </a:p>
        </p:txBody>
      </p:sp>
      <p:cxnSp>
        <p:nvCxnSpPr>
          <p:cNvPr id="451" name="Google Shape;451;g132acf08557_3_240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2" name="Google Shape;452;g132acf08557_3_240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cxnSp>
        <p:nvCxnSpPr>
          <p:cNvPr id="453" name="Google Shape;453;g132acf08557_3_240"/>
          <p:cNvCxnSpPr/>
          <p:nvPr/>
        </p:nvCxnSpPr>
        <p:spPr>
          <a:xfrm>
            <a:off x="838200" y="633982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4" name="Google Shape;454;g132acf08557_3_240"/>
          <p:cNvGrpSpPr/>
          <p:nvPr/>
        </p:nvGrpSpPr>
        <p:grpSpPr>
          <a:xfrm>
            <a:off x="838200" y="1180812"/>
            <a:ext cx="858900" cy="5093261"/>
            <a:chOff x="1083947" y="1180812"/>
            <a:chExt cx="858900" cy="5093261"/>
          </a:xfrm>
        </p:grpSpPr>
        <p:cxnSp>
          <p:nvCxnSpPr>
            <p:cNvPr id="455" name="Google Shape;455;g132acf08557_3_240"/>
            <p:cNvCxnSpPr/>
            <p:nvPr/>
          </p:nvCxnSpPr>
          <p:spPr>
            <a:xfrm>
              <a:off x="1513398" y="1180812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56" name="Google Shape;456;g132acf08557_3_2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230968" y="5472529"/>
              <a:ext cx="564859" cy="56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g132acf08557_3_240"/>
            <p:cNvSpPr txBox="1"/>
            <p:nvPr/>
          </p:nvSpPr>
          <p:spPr>
            <a:xfrm>
              <a:off x="1083947" y="5997173"/>
              <a:ext cx="85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Customer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8" name="Google Shape;458;g132acf08557_3_240"/>
          <p:cNvGrpSpPr/>
          <p:nvPr/>
        </p:nvGrpSpPr>
        <p:grpSpPr>
          <a:xfrm>
            <a:off x="7641725" y="1180812"/>
            <a:ext cx="988800" cy="5091992"/>
            <a:chOff x="7971140" y="1190708"/>
            <a:chExt cx="988800" cy="5091992"/>
          </a:xfrm>
        </p:grpSpPr>
        <p:cxnSp>
          <p:nvCxnSpPr>
            <p:cNvPr id="459" name="Google Shape;459;g132acf08557_3_240"/>
            <p:cNvCxnSpPr/>
            <p:nvPr/>
          </p:nvCxnSpPr>
          <p:spPr>
            <a:xfrm>
              <a:off x="8466813" y="1190708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60" name="Google Shape;460;g132acf08557_3_2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76878" y="5444124"/>
              <a:ext cx="577219" cy="564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g132acf08557_3_240"/>
            <p:cNvSpPr txBox="1"/>
            <p:nvPr/>
          </p:nvSpPr>
          <p:spPr>
            <a:xfrm>
              <a:off x="7971140" y="6005800"/>
              <a:ext cx="98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Blockchain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2" name="Google Shape;462;g132acf08557_3_240"/>
          <p:cNvGrpSpPr/>
          <p:nvPr/>
        </p:nvGrpSpPr>
        <p:grpSpPr>
          <a:xfrm>
            <a:off x="5345213" y="1180812"/>
            <a:ext cx="988800" cy="5091990"/>
            <a:chOff x="5601652" y="1190708"/>
            <a:chExt cx="988800" cy="5091990"/>
          </a:xfrm>
        </p:grpSpPr>
        <p:cxnSp>
          <p:nvCxnSpPr>
            <p:cNvPr id="463" name="Google Shape;463;g132acf08557_3_240"/>
            <p:cNvCxnSpPr/>
            <p:nvPr/>
          </p:nvCxnSpPr>
          <p:spPr>
            <a:xfrm>
              <a:off x="6096000" y="1190708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64" name="Google Shape;464;g132acf08557_3_2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34313" y="5482425"/>
              <a:ext cx="523373" cy="52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g132acf08557_3_240"/>
            <p:cNvSpPr txBox="1"/>
            <p:nvPr/>
          </p:nvSpPr>
          <p:spPr>
            <a:xfrm>
              <a:off x="5601652" y="6005798"/>
              <a:ext cx="98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Server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6" name="Google Shape;466;g132acf08557_3_240"/>
          <p:cNvGrpSpPr/>
          <p:nvPr/>
        </p:nvGrpSpPr>
        <p:grpSpPr>
          <a:xfrm>
            <a:off x="3048702" y="1180812"/>
            <a:ext cx="988800" cy="5091990"/>
            <a:chOff x="3294449" y="1180812"/>
            <a:chExt cx="988800" cy="5091990"/>
          </a:xfrm>
        </p:grpSpPr>
        <p:cxnSp>
          <p:nvCxnSpPr>
            <p:cNvPr id="467" name="Google Shape;467;g132acf08557_3_240"/>
            <p:cNvCxnSpPr/>
            <p:nvPr/>
          </p:nvCxnSpPr>
          <p:spPr>
            <a:xfrm>
              <a:off x="3788797" y="1180812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8" name="Google Shape;468;g132acf08557_3_240"/>
            <p:cNvSpPr txBox="1"/>
            <p:nvPr/>
          </p:nvSpPr>
          <p:spPr>
            <a:xfrm>
              <a:off x="3294449" y="5995902"/>
              <a:ext cx="98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Wallet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69" name="Google Shape;469;g132acf08557_3_2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40806" y="5474952"/>
              <a:ext cx="523372" cy="5233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" name="Google Shape;470;g132acf08557_3_240"/>
          <p:cNvGrpSpPr/>
          <p:nvPr/>
        </p:nvGrpSpPr>
        <p:grpSpPr>
          <a:xfrm>
            <a:off x="9633649" y="1185462"/>
            <a:ext cx="1609800" cy="5077742"/>
            <a:chOff x="9633649" y="1185462"/>
            <a:chExt cx="1609800" cy="5077742"/>
          </a:xfrm>
        </p:grpSpPr>
        <p:cxnSp>
          <p:nvCxnSpPr>
            <p:cNvPr id="471" name="Google Shape;471;g132acf08557_3_240"/>
            <p:cNvCxnSpPr/>
            <p:nvPr/>
          </p:nvCxnSpPr>
          <p:spPr>
            <a:xfrm>
              <a:off x="10441885" y="1185462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72" name="Google Shape;472;g132acf08557_3_2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149887" y="5465394"/>
              <a:ext cx="577220" cy="535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g132acf08557_3_240"/>
            <p:cNvSpPr txBox="1"/>
            <p:nvPr/>
          </p:nvSpPr>
          <p:spPr>
            <a:xfrm>
              <a:off x="9633649" y="5986304"/>
              <a:ext cx="160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Backup Key Storage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74" name="Google Shape;474;g132acf08557_3_240"/>
          <p:cNvCxnSpPr/>
          <p:nvPr/>
        </p:nvCxnSpPr>
        <p:spPr>
          <a:xfrm>
            <a:off x="1267650" y="1810953"/>
            <a:ext cx="22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5" name="Google Shape;475;g132acf08557_3_240"/>
          <p:cNvCxnSpPr/>
          <p:nvPr/>
        </p:nvCxnSpPr>
        <p:spPr>
          <a:xfrm>
            <a:off x="3555647" y="2299138"/>
            <a:ext cx="22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6" name="Google Shape;476;g132acf08557_3_240"/>
          <p:cNvCxnSpPr/>
          <p:nvPr/>
        </p:nvCxnSpPr>
        <p:spPr>
          <a:xfrm>
            <a:off x="5840255" y="3487211"/>
            <a:ext cx="229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7" name="Google Shape;477;g132acf08557_3_240"/>
          <p:cNvCxnSpPr/>
          <p:nvPr/>
        </p:nvCxnSpPr>
        <p:spPr>
          <a:xfrm rot="10800000">
            <a:off x="3543071" y="4194355"/>
            <a:ext cx="459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8" name="Google Shape;478;g132acf08557_3_240"/>
          <p:cNvSpPr txBox="1"/>
          <p:nvPr/>
        </p:nvSpPr>
        <p:spPr>
          <a:xfrm>
            <a:off x="1369222" y="1328256"/>
            <a:ext cx="204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Request to send transaction using keys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132acf08557_3_240"/>
          <p:cNvSpPr txBox="1"/>
          <p:nvPr/>
        </p:nvSpPr>
        <p:spPr>
          <a:xfrm>
            <a:off x="3660817" y="1999061"/>
            <a:ext cx="20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Send request using API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g132acf08557_3_240"/>
          <p:cNvSpPr txBox="1"/>
          <p:nvPr/>
        </p:nvSpPr>
        <p:spPr>
          <a:xfrm>
            <a:off x="6156243" y="3012050"/>
            <a:ext cx="166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Call the multi-sig smart contract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g132acf08557_3_240"/>
          <p:cNvSpPr txBox="1"/>
          <p:nvPr/>
        </p:nvSpPr>
        <p:spPr>
          <a:xfrm>
            <a:off x="5765817" y="3892280"/>
            <a:ext cx="237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Confirm transaction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2" name="Google Shape;482;g132acf08557_3_240"/>
          <p:cNvCxnSpPr/>
          <p:nvPr/>
        </p:nvCxnSpPr>
        <p:spPr>
          <a:xfrm>
            <a:off x="5860673" y="2790907"/>
            <a:ext cx="4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83" name="Google Shape;483;g132acf08557_3_240"/>
          <p:cNvSpPr txBox="1"/>
          <p:nvPr/>
        </p:nvSpPr>
        <p:spPr>
          <a:xfrm>
            <a:off x="5926111" y="2311732"/>
            <a:ext cx="216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2-a. Request backup key</a:t>
            </a:r>
            <a:b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if one of user’s key is lost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4" name="Google Shape;484;g132acf08557_3_240"/>
          <p:cNvCxnSpPr/>
          <p:nvPr/>
        </p:nvCxnSpPr>
        <p:spPr>
          <a:xfrm rot="10800000">
            <a:off x="1267548" y="4643562"/>
            <a:ext cx="22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5" name="Google Shape;485;g132acf08557_3_240"/>
          <p:cNvSpPr txBox="1"/>
          <p:nvPr/>
        </p:nvSpPr>
        <p:spPr>
          <a:xfrm>
            <a:off x="1200366" y="4361250"/>
            <a:ext cx="237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Check transaction history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2acf08557_3_12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High-level Workflow – Consignment management (Found asset)</a:t>
            </a:r>
            <a:endParaRPr sz="2400"/>
          </a:p>
        </p:txBody>
      </p:sp>
      <p:cxnSp>
        <p:nvCxnSpPr>
          <p:cNvPr id="491" name="Google Shape;491;g132acf08557_3_120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2" name="Google Shape;492;g132acf08557_3_120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cxnSp>
        <p:nvCxnSpPr>
          <p:cNvPr id="493" name="Google Shape;493;g132acf08557_3_120"/>
          <p:cNvCxnSpPr/>
          <p:nvPr/>
        </p:nvCxnSpPr>
        <p:spPr>
          <a:xfrm>
            <a:off x="838200" y="633982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94" name="Google Shape;494;g132acf08557_3_120"/>
          <p:cNvGrpSpPr/>
          <p:nvPr/>
        </p:nvGrpSpPr>
        <p:grpSpPr>
          <a:xfrm>
            <a:off x="838200" y="1180812"/>
            <a:ext cx="858900" cy="5093261"/>
            <a:chOff x="1083947" y="1180812"/>
            <a:chExt cx="858900" cy="5093261"/>
          </a:xfrm>
        </p:grpSpPr>
        <p:cxnSp>
          <p:nvCxnSpPr>
            <p:cNvPr id="495" name="Google Shape;495;g132acf08557_3_120"/>
            <p:cNvCxnSpPr/>
            <p:nvPr/>
          </p:nvCxnSpPr>
          <p:spPr>
            <a:xfrm>
              <a:off x="1513398" y="1180812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96" name="Google Shape;496;g132acf08557_3_1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230968" y="5472529"/>
              <a:ext cx="564859" cy="5648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g132acf08557_3_120"/>
            <p:cNvSpPr txBox="1"/>
            <p:nvPr/>
          </p:nvSpPr>
          <p:spPr>
            <a:xfrm>
              <a:off x="1083947" y="5997173"/>
              <a:ext cx="85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Customer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8" name="Google Shape;498;g132acf08557_3_120"/>
          <p:cNvGrpSpPr/>
          <p:nvPr/>
        </p:nvGrpSpPr>
        <p:grpSpPr>
          <a:xfrm>
            <a:off x="7641725" y="1180812"/>
            <a:ext cx="988800" cy="5091992"/>
            <a:chOff x="7971140" y="1190708"/>
            <a:chExt cx="988800" cy="5091992"/>
          </a:xfrm>
        </p:grpSpPr>
        <p:cxnSp>
          <p:nvCxnSpPr>
            <p:cNvPr id="499" name="Google Shape;499;g132acf08557_3_120"/>
            <p:cNvCxnSpPr/>
            <p:nvPr/>
          </p:nvCxnSpPr>
          <p:spPr>
            <a:xfrm>
              <a:off x="8466813" y="1190708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00" name="Google Shape;500;g132acf08557_3_1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76878" y="5444124"/>
              <a:ext cx="577219" cy="564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g132acf08557_3_120"/>
            <p:cNvSpPr txBox="1"/>
            <p:nvPr/>
          </p:nvSpPr>
          <p:spPr>
            <a:xfrm>
              <a:off x="7971140" y="6005800"/>
              <a:ext cx="98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Blockchain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02" name="Google Shape;502;g132acf08557_3_120"/>
          <p:cNvGrpSpPr/>
          <p:nvPr/>
        </p:nvGrpSpPr>
        <p:grpSpPr>
          <a:xfrm>
            <a:off x="5345213" y="1180812"/>
            <a:ext cx="988800" cy="5091990"/>
            <a:chOff x="5601652" y="1190708"/>
            <a:chExt cx="988800" cy="5091990"/>
          </a:xfrm>
        </p:grpSpPr>
        <p:cxnSp>
          <p:nvCxnSpPr>
            <p:cNvPr id="503" name="Google Shape;503;g132acf08557_3_120"/>
            <p:cNvCxnSpPr/>
            <p:nvPr/>
          </p:nvCxnSpPr>
          <p:spPr>
            <a:xfrm>
              <a:off x="6096000" y="1190708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04" name="Google Shape;504;g132acf08557_3_1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34313" y="5482425"/>
              <a:ext cx="523373" cy="52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g132acf08557_3_120"/>
            <p:cNvSpPr txBox="1"/>
            <p:nvPr/>
          </p:nvSpPr>
          <p:spPr>
            <a:xfrm>
              <a:off x="5601652" y="6005798"/>
              <a:ext cx="98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Server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06" name="Google Shape;506;g132acf08557_3_120"/>
          <p:cNvGrpSpPr/>
          <p:nvPr/>
        </p:nvGrpSpPr>
        <p:grpSpPr>
          <a:xfrm>
            <a:off x="3048702" y="1180812"/>
            <a:ext cx="988800" cy="5091990"/>
            <a:chOff x="3294449" y="1180812"/>
            <a:chExt cx="988800" cy="5091990"/>
          </a:xfrm>
        </p:grpSpPr>
        <p:cxnSp>
          <p:nvCxnSpPr>
            <p:cNvPr id="507" name="Google Shape;507;g132acf08557_3_120"/>
            <p:cNvCxnSpPr/>
            <p:nvPr/>
          </p:nvCxnSpPr>
          <p:spPr>
            <a:xfrm>
              <a:off x="3788797" y="1180812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8" name="Google Shape;508;g132acf08557_3_120"/>
            <p:cNvSpPr txBox="1"/>
            <p:nvPr/>
          </p:nvSpPr>
          <p:spPr>
            <a:xfrm>
              <a:off x="3294449" y="5995902"/>
              <a:ext cx="98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Wallet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09" name="Google Shape;509;g132acf08557_3_1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40806" y="5474952"/>
              <a:ext cx="523372" cy="5233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" name="Google Shape;510;g132acf08557_3_120"/>
          <p:cNvGrpSpPr/>
          <p:nvPr/>
        </p:nvGrpSpPr>
        <p:grpSpPr>
          <a:xfrm>
            <a:off x="9891124" y="1185462"/>
            <a:ext cx="1094700" cy="5087340"/>
            <a:chOff x="10143743" y="1190708"/>
            <a:chExt cx="1094700" cy="5087340"/>
          </a:xfrm>
        </p:grpSpPr>
        <p:cxnSp>
          <p:nvCxnSpPr>
            <p:cNvPr id="511" name="Google Shape;511;g132acf08557_3_120"/>
            <p:cNvCxnSpPr/>
            <p:nvPr/>
          </p:nvCxnSpPr>
          <p:spPr>
            <a:xfrm>
              <a:off x="10694504" y="1190708"/>
              <a:ext cx="0" cy="4248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12" name="Google Shape;512;g132acf08557_3_1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402506" y="5470640"/>
              <a:ext cx="577220" cy="535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g132acf08557_3_120"/>
            <p:cNvSpPr txBox="1"/>
            <p:nvPr/>
          </p:nvSpPr>
          <p:spPr>
            <a:xfrm>
              <a:off x="10143743" y="6001148"/>
              <a:ext cx="1094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Key Storage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514" name="Google Shape;514;g132acf08557_3_120"/>
          <p:cNvCxnSpPr/>
          <p:nvPr/>
        </p:nvCxnSpPr>
        <p:spPr>
          <a:xfrm>
            <a:off x="1267650" y="1771198"/>
            <a:ext cx="22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5" name="Google Shape;515;g132acf08557_3_120"/>
          <p:cNvCxnSpPr/>
          <p:nvPr/>
        </p:nvCxnSpPr>
        <p:spPr>
          <a:xfrm>
            <a:off x="3555647" y="2124214"/>
            <a:ext cx="22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6" name="Google Shape;516;g132acf08557_3_120"/>
          <p:cNvCxnSpPr/>
          <p:nvPr/>
        </p:nvCxnSpPr>
        <p:spPr>
          <a:xfrm>
            <a:off x="5831045" y="2469598"/>
            <a:ext cx="459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7" name="Google Shape;517;g132acf08557_3_120"/>
          <p:cNvCxnSpPr/>
          <p:nvPr/>
        </p:nvCxnSpPr>
        <p:spPr>
          <a:xfrm rot="10800000">
            <a:off x="5818542" y="3884257"/>
            <a:ext cx="462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8" name="Google Shape;518;g132acf08557_3_120"/>
          <p:cNvCxnSpPr/>
          <p:nvPr/>
        </p:nvCxnSpPr>
        <p:spPr>
          <a:xfrm>
            <a:off x="5852722" y="4381877"/>
            <a:ext cx="22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9" name="Google Shape;519;g132acf08557_3_120"/>
          <p:cNvSpPr txBox="1"/>
          <p:nvPr/>
        </p:nvSpPr>
        <p:spPr>
          <a:xfrm>
            <a:off x="1383764" y="1286455"/>
            <a:ext cx="204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Request to found the consigned asset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g132acf08557_3_120"/>
          <p:cNvSpPr txBox="1"/>
          <p:nvPr/>
        </p:nvSpPr>
        <p:spPr>
          <a:xfrm>
            <a:off x="3660817" y="1824137"/>
            <a:ext cx="20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Send request using API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g132acf08557_3_120"/>
          <p:cNvSpPr txBox="1"/>
          <p:nvPr/>
        </p:nvSpPr>
        <p:spPr>
          <a:xfrm>
            <a:off x="6132886" y="2192599"/>
            <a:ext cx="166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Request signature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g132acf08557_3_120"/>
          <p:cNvSpPr txBox="1"/>
          <p:nvPr/>
        </p:nvSpPr>
        <p:spPr>
          <a:xfrm>
            <a:off x="8042332" y="3573795"/>
            <a:ext cx="237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Send created signature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3" name="Google Shape;523;g132acf08557_3_120"/>
          <p:cNvCxnSpPr/>
          <p:nvPr/>
        </p:nvCxnSpPr>
        <p:spPr>
          <a:xfrm>
            <a:off x="10438497" y="2790911"/>
            <a:ext cx="36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4" name="Google Shape;524;g132acf08557_3_120"/>
          <p:cNvCxnSpPr/>
          <p:nvPr/>
        </p:nvCxnSpPr>
        <p:spPr>
          <a:xfrm>
            <a:off x="10806566" y="2790911"/>
            <a:ext cx="0" cy="72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5" name="Google Shape;525;g132acf08557_3_120"/>
          <p:cNvCxnSpPr/>
          <p:nvPr/>
        </p:nvCxnSpPr>
        <p:spPr>
          <a:xfrm rot="10800000">
            <a:off x="10431866" y="3515955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6" name="Google Shape;526;g132acf08557_3_120"/>
          <p:cNvSpPr txBox="1"/>
          <p:nvPr/>
        </p:nvSpPr>
        <p:spPr>
          <a:xfrm>
            <a:off x="10816564" y="2827755"/>
            <a:ext cx="109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Create signature using MPC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g132acf08557_3_120"/>
          <p:cNvSpPr txBox="1"/>
          <p:nvPr/>
        </p:nvSpPr>
        <p:spPr>
          <a:xfrm>
            <a:off x="5802690" y="4076543"/>
            <a:ext cx="237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Send signed transaction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8" name="Google Shape;528;g132acf08557_3_120"/>
          <p:cNvCxnSpPr/>
          <p:nvPr/>
        </p:nvCxnSpPr>
        <p:spPr>
          <a:xfrm rot="10800000">
            <a:off x="3564971" y="4797804"/>
            <a:ext cx="457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9" name="Google Shape;529;g132acf08557_3_120"/>
          <p:cNvSpPr txBox="1"/>
          <p:nvPr/>
        </p:nvSpPr>
        <p:spPr>
          <a:xfrm>
            <a:off x="3781720" y="4520805"/>
            <a:ext cx="176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Confirm transaction </a:t>
            </a:r>
            <a:endParaRPr/>
          </a:p>
        </p:txBody>
      </p:sp>
      <p:cxnSp>
        <p:nvCxnSpPr>
          <p:cNvPr id="530" name="Google Shape;530;g132acf08557_3_120"/>
          <p:cNvCxnSpPr/>
          <p:nvPr/>
        </p:nvCxnSpPr>
        <p:spPr>
          <a:xfrm rot="10800000">
            <a:off x="1267548" y="5176299"/>
            <a:ext cx="22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1" name="Google Shape;531;g132acf08557_3_120"/>
          <p:cNvSpPr txBox="1"/>
          <p:nvPr/>
        </p:nvSpPr>
        <p:spPr>
          <a:xfrm>
            <a:off x="1485209" y="4877647"/>
            <a:ext cx="176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Check balance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132acf08557_3_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865" y="1214935"/>
            <a:ext cx="6773895" cy="342110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132acf08557_3_45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2400"/>
              <a:t>Implementation Overview</a:t>
            </a:r>
            <a:endParaRPr sz="2400"/>
          </a:p>
        </p:txBody>
      </p:sp>
      <p:cxnSp>
        <p:nvCxnSpPr>
          <p:cNvPr id="538" name="Google Shape;538;g132acf08557_3_455"/>
          <p:cNvCxnSpPr/>
          <p:nvPr/>
        </p:nvCxnSpPr>
        <p:spPr>
          <a:xfrm>
            <a:off x="838200" y="962107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9" name="Google Shape;539;g132acf08557_3_455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540" name="Google Shape;540;g132acf08557_3_455"/>
          <p:cNvCxnSpPr/>
          <p:nvPr/>
        </p:nvCxnSpPr>
        <p:spPr>
          <a:xfrm>
            <a:off x="775915" y="6349723"/>
            <a:ext cx="10515600" cy="0"/>
          </a:xfrm>
          <a:prstGeom prst="straightConnector1">
            <a:avLst/>
          </a:prstGeom>
          <a:noFill/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41" name="Google Shape;541;g132acf08557_3_455"/>
          <p:cNvPicPr preferRelativeResize="0"/>
          <p:nvPr/>
        </p:nvPicPr>
        <p:blipFill rotWithShape="1">
          <a:blip r:embed="rId4">
            <a:alphaModFix/>
          </a:blip>
          <a:srcRect l="25831" r="25105" b="11707"/>
          <a:stretch/>
        </p:blipFill>
        <p:spPr>
          <a:xfrm>
            <a:off x="8916343" y="1426337"/>
            <a:ext cx="768345" cy="804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g132acf08557_3_455"/>
          <p:cNvCxnSpPr>
            <a:endCxn id="541" idx="1"/>
          </p:cNvCxnSpPr>
          <p:nvPr/>
        </p:nvCxnSpPr>
        <p:spPr>
          <a:xfrm>
            <a:off x="7863943" y="1828429"/>
            <a:ext cx="10524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543" name="Google Shape;543;g132acf08557_3_4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6177" y="2842720"/>
            <a:ext cx="868675" cy="86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g132acf08557_3_455"/>
          <p:cNvCxnSpPr/>
          <p:nvPr/>
        </p:nvCxnSpPr>
        <p:spPr>
          <a:xfrm>
            <a:off x="7863839" y="3299446"/>
            <a:ext cx="10524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g132acf08557_3_455"/>
          <p:cNvSpPr txBox="1"/>
          <p:nvPr/>
        </p:nvSpPr>
        <p:spPr>
          <a:xfrm>
            <a:off x="9605174" y="3123168"/>
            <a:ext cx="230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Ethereum private network</a:t>
            </a:r>
            <a:endParaRPr/>
          </a:p>
        </p:txBody>
      </p:sp>
      <p:sp>
        <p:nvSpPr>
          <p:cNvPr id="546" name="Google Shape;546;g132acf08557_3_455"/>
          <p:cNvSpPr txBox="1"/>
          <p:nvPr/>
        </p:nvSpPr>
        <p:spPr>
          <a:xfrm>
            <a:off x="9605174" y="1674540"/>
            <a:ext cx="230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interface</a:t>
            </a:r>
            <a:endParaRPr/>
          </a:p>
        </p:txBody>
      </p:sp>
      <p:pic>
        <p:nvPicPr>
          <p:cNvPr id="547" name="Google Shape;547;g132acf08557_3_4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9124" y="3496216"/>
            <a:ext cx="1015474" cy="50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g132acf08557_3_455"/>
          <p:cNvCxnSpPr/>
          <p:nvPr/>
        </p:nvCxnSpPr>
        <p:spPr>
          <a:xfrm>
            <a:off x="6692908" y="2707021"/>
            <a:ext cx="2244000" cy="1097400"/>
          </a:xfrm>
          <a:prstGeom prst="bentConnector3">
            <a:avLst>
              <a:gd name="adj1" fmla="val 4999"/>
            </a:avLst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49" name="Google Shape;549;g132acf08557_3_455"/>
          <p:cNvSpPr txBox="1"/>
          <p:nvPr/>
        </p:nvSpPr>
        <p:spPr>
          <a:xfrm>
            <a:off x="10112911" y="3624593"/>
            <a:ext cx="198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Node.js for API server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0" name="Google Shape;550;g132acf08557_3_455"/>
          <p:cNvCxnSpPr/>
          <p:nvPr/>
        </p:nvCxnSpPr>
        <p:spPr>
          <a:xfrm>
            <a:off x="8336514" y="3899545"/>
            <a:ext cx="600300" cy="467400"/>
          </a:xfrm>
          <a:prstGeom prst="bentConnector3">
            <a:avLst>
              <a:gd name="adj1" fmla="val -327"/>
            </a:avLst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51" name="Google Shape;551;g132acf08557_3_455"/>
          <p:cNvSpPr txBox="1"/>
          <p:nvPr/>
        </p:nvSpPr>
        <p:spPr>
          <a:xfrm>
            <a:off x="9024319" y="3952767"/>
            <a:ext cx="2934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Geth (Go-Ethereum) </a:t>
            </a:r>
            <a:b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Ethereum client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(https://github.com/ethereum/go-Ethereum)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2" name="Google Shape;552;g132acf08557_3_455"/>
          <p:cNvCxnSpPr/>
          <p:nvPr/>
        </p:nvCxnSpPr>
        <p:spPr>
          <a:xfrm>
            <a:off x="6342405" y="3526458"/>
            <a:ext cx="1941600" cy="1528500"/>
          </a:xfrm>
          <a:prstGeom prst="bentConnector3">
            <a:avLst>
              <a:gd name="adj1" fmla="val 9044"/>
            </a:avLst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53" name="Google Shape;553;g132acf08557_3_455"/>
          <p:cNvSpPr txBox="1"/>
          <p:nvPr/>
        </p:nvSpPr>
        <p:spPr>
          <a:xfrm>
            <a:off x="8306027" y="4906412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4" name="Google Shape;554;g132acf08557_3_455"/>
          <p:cNvCxnSpPr/>
          <p:nvPr/>
        </p:nvCxnSpPr>
        <p:spPr>
          <a:xfrm rot="-5400000" flipH="1">
            <a:off x="2912966" y="4392856"/>
            <a:ext cx="1309200" cy="1277400"/>
          </a:xfrm>
          <a:prstGeom prst="bentConnector3">
            <a:avLst>
              <a:gd name="adj1" fmla="val 99803"/>
            </a:avLst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55" name="Google Shape;555;g132acf08557_3_455"/>
          <p:cNvSpPr txBox="1"/>
          <p:nvPr/>
        </p:nvSpPr>
        <p:spPr>
          <a:xfrm>
            <a:off x="4261656" y="5440737"/>
            <a:ext cx="366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Multi-party ECDSA protocol (Open Source)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GG18 (ECDSA Threshold)</a:t>
            </a:r>
            <a:r>
              <a:rPr lang="en-US" baseline="30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556" name="Google Shape;556;g132acf08557_3_455"/>
          <p:cNvSpPr txBox="1"/>
          <p:nvPr/>
        </p:nvSpPr>
        <p:spPr>
          <a:xfrm>
            <a:off x="775915" y="6355983"/>
            <a:ext cx="10515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</a:t>
            </a:r>
            <a:r>
              <a:rPr lang="en-US" sz="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Gennaro, R., Goldfeder, S.: Fast multiparty threshold ecdsa with fast trustless setup. In: Proceedings of the 2018 ACM SIGSAC Conference on Computer and Communications Security. pp. 1179–1194. ACM (2018)</a:t>
            </a:r>
            <a:endParaRPr sz="800"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7" name="Google Shape;557;g132acf08557_3_455"/>
          <p:cNvCxnSpPr/>
          <p:nvPr/>
        </p:nvCxnSpPr>
        <p:spPr>
          <a:xfrm>
            <a:off x="7863725" y="2421808"/>
            <a:ext cx="10524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58" name="Google Shape;558;g132acf08557_3_455"/>
          <p:cNvSpPr txBox="1"/>
          <p:nvPr/>
        </p:nvSpPr>
        <p:spPr>
          <a:xfrm>
            <a:off x="9009642" y="2204289"/>
            <a:ext cx="289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2-of-3 multi-sig (Open Source)</a:t>
            </a:r>
            <a:b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(https://github.com/BitGo/eth-multisig-v4)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Microsoft Office PowerPoint</Application>
  <PresentationFormat>와이드스크린</PresentationFormat>
  <Paragraphs>355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 Black</vt:lpstr>
      <vt:lpstr>Malgun Gothic</vt:lpstr>
      <vt:lpstr>Arial</vt:lpstr>
      <vt:lpstr>Office 테마</vt:lpstr>
      <vt:lpstr>Office 테마</vt:lpstr>
      <vt:lpstr>Office 테마</vt:lpstr>
      <vt:lpstr>Digital Asset  Custody Service</vt:lpstr>
      <vt:lpstr>Introduction - DACS</vt:lpstr>
      <vt:lpstr>Introduction - Wallets</vt:lpstr>
      <vt:lpstr>Digital Asset Security</vt:lpstr>
      <vt:lpstr>Digital Asset Security - Comparison</vt:lpstr>
      <vt:lpstr>Architecture Design</vt:lpstr>
      <vt:lpstr>High-level Workflow – Key management (Send transaction)</vt:lpstr>
      <vt:lpstr>High-level Workflow – Consignment management (Found asset)</vt:lpstr>
      <vt:lpstr>Implementation Overview</vt:lpstr>
      <vt:lpstr>Implementation Details</vt:lpstr>
      <vt:lpstr>Implementation Details</vt:lpstr>
      <vt:lpstr>Implementation Details</vt:lpstr>
      <vt:lpstr>Multi-Signature Smart Contract</vt:lpstr>
      <vt:lpstr>MPC </vt:lpstr>
      <vt:lpstr>MPC - Key Management System (KMS)</vt:lpstr>
      <vt:lpstr>MPC - Key Management System (KMS)</vt:lpstr>
      <vt:lpstr>Summary</vt:lpstr>
      <vt:lpstr>Future Work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Asset  Custody Service</dc:title>
  <dc:creator>Jeongheon Kim</dc:creator>
  <cp:lastModifiedBy>최 민지</cp:lastModifiedBy>
  <cp:revision>2</cp:revision>
  <dcterms:created xsi:type="dcterms:W3CDTF">2022-04-30T18:39:33Z</dcterms:created>
  <dcterms:modified xsi:type="dcterms:W3CDTF">2022-06-09T12:35:11Z</dcterms:modified>
</cp:coreProperties>
</file>